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45"/>
  </p:notesMasterIdLst>
  <p:sldIdLst>
    <p:sldId id="256" r:id="rId2"/>
    <p:sldId id="306" r:id="rId3"/>
    <p:sldId id="342" r:id="rId4"/>
    <p:sldId id="351" r:id="rId5"/>
    <p:sldId id="348" r:id="rId6"/>
    <p:sldId id="352" r:id="rId7"/>
    <p:sldId id="343" r:id="rId8"/>
    <p:sldId id="344" r:id="rId9"/>
    <p:sldId id="346" r:id="rId10"/>
    <p:sldId id="347" r:id="rId11"/>
    <p:sldId id="353" r:id="rId12"/>
    <p:sldId id="341" r:id="rId13"/>
    <p:sldId id="345" r:id="rId14"/>
    <p:sldId id="376" r:id="rId15"/>
    <p:sldId id="349" r:id="rId16"/>
    <p:sldId id="355" r:id="rId17"/>
    <p:sldId id="354" r:id="rId18"/>
    <p:sldId id="356" r:id="rId19"/>
    <p:sldId id="357" r:id="rId20"/>
    <p:sldId id="350" r:id="rId21"/>
    <p:sldId id="320" r:id="rId22"/>
    <p:sldId id="321" r:id="rId23"/>
    <p:sldId id="322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3" r:id="rId34"/>
    <p:sldId id="334" r:id="rId35"/>
    <p:sldId id="332" r:id="rId36"/>
    <p:sldId id="335" r:id="rId37"/>
    <p:sldId id="336" r:id="rId38"/>
    <p:sldId id="378" r:id="rId39"/>
    <p:sldId id="379" r:id="rId40"/>
    <p:sldId id="380" r:id="rId41"/>
    <p:sldId id="372" r:id="rId42"/>
    <p:sldId id="293" r:id="rId43"/>
    <p:sldId id="318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 雅心" initials="柯" lastIdx="2" clrIdx="0">
    <p:extLst>
      <p:ext uri="{19B8F6BF-5375-455C-9EA6-DF929625EA0E}">
        <p15:presenceInfo xmlns:p15="http://schemas.microsoft.com/office/powerpoint/2012/main" userId="92cf7aa04da37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C50"/>
    <a:srgbClr val="C42772"/>
    <a:srgbClr val="97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4" autoAdjust="0"/>
    <p:restoredTop sz="93425" autoAdjust="0"/>
  </p:normalViewPr>
  <p:slideViewPr>
    <p:cSldViewPr snapToGrid="0">
      <p:cViewPr varScale="1">
        <p:scale>
          <a:sx n="118" d="100"/>
          <a:sy n="118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521D-DBAA-43D9-9072-84B706BE836A}" type="datetimeFigureOut">
              <a:rPr lang="zh-CN" altLang="en-US" smtClean="0"/>
              <a:t>2025/3/18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FD7-10F0-4285-9007-02347AB7E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25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882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3102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683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8322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749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11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538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5168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27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80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7957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098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53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294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361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160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2880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51251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7519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638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67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153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36921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00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105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367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8776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8086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6404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4255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102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0449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347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924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0607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210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6142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136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0FE-B781-4378-944C-D3B04E735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452D-1DEE-400F-96B9-B09E09F8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293A-C2C5-4BB9-A883-E6B9BF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C69-B41F-DE4C-831A-D8424F807BE8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0F7-7498-4BFB-AFB3-C0AF839F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8B3-F993-4332-B46A-9B00F95A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3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A8E-5D00-4FC3-AC24-F4EBA716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614DB-70F3-4FA6-A222-BBC78850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2868-7024-46FA-8F04-85EA4BD7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FC8-DFFA-D24D-A5EF-CA258F7770D1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2254-EA95-432A-AB45-8615B85E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808E-3A5B-4873-A3F7-6A8F13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243C6-D4B0-4218-BBF1-EA913BD5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F55F7-6510-4623-B031-315D2546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C37F-CC0D-45C2-9AD0-A713A0DD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FFC3-274A-3F42-ACCA-D9B8A3B526D5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9251-BDA5-4367-8ACF-B7312351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4F6C-5043-4B18-A1CE-B3627D1E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2603-B35A-4F07-94B0-8AD1ED5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366-A888-4E64-984F-C5039D21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01A1-2715-4191-91FA-567883D1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249-BCCB-264D-B79F-54FC0AE338E6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F77C-62EB-44C1-8942-D5A5DF2B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3688-A521-453D-B727-A1E0956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055-ED93-447F-9628-CAD56D0F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E171-6D64-4867-A877-867325F3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5460-E60B-464E-AF4E-791B6274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BB3E-A6F4-1C4A-9F3A-D1DAE292F78C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7008-458B-4521-A32F-32DD65BD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E32E-4C89-4BEF-8EC3-D6E3B2A6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65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88EC-C586-4D0F-AEA7-84F54434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1E2E4-E2A7-4D70-A553-241D9982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E4DE-ECD2-4133-981F-855ADC14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57344-27F4-47C6-B3F5-27B15937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810C-070C-154B-89F1-BE01C97A055E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D620-D6BD-4C77-940B-AE9F61D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97AE4-29A3-438F-8EF2-B938BEC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8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B88-4B36-4E33-9B19-4E8D4AF0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41E-A8B4-4A62-9D56-2A414441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4A1C-B690-44BE-80D6-92141EDD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3F662-203C-4C20-9585-7B4369FE0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97E4-D7EB-4A22-B0D7-DBFBAC38B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2C6F-8AAD-48B6-AB18-BA57B797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9C1C-1D56-CD44-9054-E837D0D78C1E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7110-7CA8-4B05-A133-EDD06C61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92743-316F-4388-AA91-1AF8839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7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DD60-260E-49DC-8091-1B9D777A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24339-34C4-4C0A-BC8A-1EE405BC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E52F-874B-E945-BA0F-C6DF982FC1FF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35FB-7315-4603-8388-2EF08572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24924-7ABB-4D96-9737-CE1ADC0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5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B64-033D-45D3-86F9-6EABFD2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CEE6-F26E-8646-A0B2-2DD122CBF1F6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73F4-2AD0-4362-A7E5-390B0AF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884-93DA-4F12-83A0-8553A043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E21C-A920-41B1-807D-7BFCCFB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243A-20B0-4A08-A996-C12E4B75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8AAD3-5D8A-4E47-A380-3F883B961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3FA6-52C8-452D-8A87-3E698D4D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4A5A-79DC-264C-8936-9EB0440990D8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D58BE-B10A-4F7D-99E3-4CDB141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35C5A-2E0F-44B5-8DDD-52917A27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8782-85AB-408E-9AF8-07C97FEC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6AA5-A0B5-473C-BAE2-E30D9E1CD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4CA1-13DF-467A-95E9-AC101019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255D-BCC1-4873-AB95-28FE0AD3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83F-801F-D441-8BF0-5CF91C8E5B88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E35F2-5F6C-4D66-B93D-6305A8B1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9EFF-BDB9-4404-835D-A306334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76AC0-494D-4D6E-BD1A-E98E072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037DE-441D-41E1-8FF4-732CD25A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B3D9-A235-43FB-9520-EA122A62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F671-E5E7-AD47-ACB6-BBD819737037}" type="datetime1">
              <a:rPr lang="en-HK" altLang="zh-CN" smtClean="0"/>
              <a:t>18/3/2025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2C8B-2C07-4C5A-A6F8-5B8362DB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6AA2-29F1-442C-A419-5C4CD820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wmf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ursera.org/learn/python-social-network-analys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Engineering - Napa Analytics">
            <a:extLst>
              <a:ext uri="{FF2B5EF4-FFF2-40B4-BE49-F238E27FC236}">
                <a16:creationId xmlns:a16="http://schemas.microsoft.com/office/drawing/2014/main" id="{74AAECEA-EF0E-1849-93C8-252DCFA9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230"/>
            <a:ext cx="6236380" cy="223551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324D2E-C270-4409-ABCA-86CF844AB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425" y="2794813"/>
            <a:ext cx="10707149" cy="1655762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  <a:t>Lecture 8: Data Driven Applications (2) -- </a:t>
            </a:r>
            <a:br>
              <a:rPr lang="en-US" altLang="zh-CN" sz="53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sz="44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and Anomaly Detection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F844A-ADBA-4BC6-995F-9F32D871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4851" y="5136778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CS5481 Data Engineering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  <a:r>
              <a:rPr lang="en-US" altLang="zh-CN">
                <a:latin typeface="Calibri" panose="020F0502020204030204" pitchFamily="34" charset="0"/>
                <a:cs typeface="Calibri" panose="020F0502020204030204" pitchFamily="34" charset="0"/>
              </a:rPr>
              <a:t>: Yifan Zhang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927037D-C43C-4544-AD31-63C241FD2AF4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Logo of City University of Hong Kong .svg">
            <a:extLst>
              <a:ext uri="{FF2B5EF4-FFF2-40B4-BE49-F238E27FC236}">
                <a16:creationId xmlns:a16="http://schemas.microsoft.com/office/drawing/2014/main" id="{528E3A97-A838-403D-82D0-0F558312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4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In- and out-degrees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86289"/>
            <a:ext cx="11410507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NZ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In-degree: number of edges entering.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NZ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Out-degree: number of edges leaving.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NZ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Degree = in-degree + out-degree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330F402-8132-9CAC-8471-8CB0DF368E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1850" y="3146425"/>
            <a:ext cx="5448300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45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Graph representation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90598"/>
            <a:ext cx="9146311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Adjacency matrix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a matrix to represent the graph vertices and edges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n*n matrix with n vertices.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i,j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 entry denotes the edges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Undirected/Directed: 1/0 denotes with/without an edge for vertices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and j.</a:t>
            </a:r>
          </a:p>
          <a:p>
            <a:pPr lvl="2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Weighted: a positive value denotes the weight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1E47B2-110F-BF7A-B84D-E618C45F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51" y="3873020"/>
            <a:ext cx="4025900" cy="226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D3B0BC-B457-58A7-0DB8-11B831CF8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9380" y="4001882"/>
            <a:ext cx="2565018" cy="213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375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75659"/>
            <a:ext cx="10960487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Network: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set of individual actors (= people) connected through social relationships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(SNA):</a:t>
            </a: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is a diagnostic method for collecting and analysing data about the patterns of relationships among people in groups. A systematic approach to make the invisible flows within an organisation visible</a:t>
            </a:r>
          </a:p>
        </p:txBody>
      </p:sp>
    </p:spTree>
    <p:extLst>
      <p:ext uri="{BB962C8B-B14F-4D97-AF65-F5344CB8AC3E}">
        <p14:creationId xmlns:p14="http://schemas.microsoft.com/office/powerpoint/2010/main" val="21003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Sociograms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9143B88A-646C-26DC-6EE5-E7C4E1FB8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731" y="3621099"/>
            <a:ext cx="457200" cy="457200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grpSp>
        <p:nvGrpSpPr>
          <p:cNvPr id="9" name="Group 4">
            <a:extLst>
              <a:ext uri="{FF2B5EF4-FFF2-40B4-BE49-F238E27FC236}">
                <a16:creationId xmlns:a16="http://schemas.microsoft.com/office/drawing/2014/main" id="{CC908117-165E-F872-C537-7B905BE2B42E}"/>
              </a:ext>
            </a:extLst>
          </p:cNvPr>
          <p:cNvGrpSpPr>
            <a:grpSpLocks/>
          </p:cNvGrpSpPr>
          <p:nvPr/>
        </p:nvGrpSpPr>
        <p:grpSpPr bwMode="auto">
          <a:xfrm>
            <a:off x="3090531" y="4840299"/>
            <a:ext cx="457200" cy="1143000"/>
            <a:chOff x="1632" y="3120"/>
            <a:chExt cx="288" cy="720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56ED8924-418E-A049-A065-B6FF816DCA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3552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9B366F4E-64A3-D86D-6C8F-3A4E06671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8" y="312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2" name="Group 7">
            <a:extLst>
              <a:ext uri="{FF2B5EF4-FFF2-40B4-BE49-F238E27FC236}">
                <a16:creationId xmlns:a16="http://schemas.microsoft.com/office/drawing/2014/main" id="{041A61C5-7B4F-B8C7-D9E2-2EC6F9C5AABA}"/>
              </a:ext>
            </a:extLst>
          </p:cNvPr>
          <p:cNvGrpSpPr>
            <a:grpSpLocks/>
          </p:cNvGrpSpPr>
          <p:nvPr/>
        </p:nvGrpSpPr>
        <p:grpSpPr bwMode="auto">
          <a:xfrm>
            <a:off x="1566531" y="4687899"/>
            <a:ext cx="1295400" cy="762000"/>
            <a:chOff x="672" y="3024"/>
            <a:chExt cx="816" cy="480"/>
          </a:xfrm>
        </p:grpSpPr>
        <p:sp>
          <p:nvSpPr>
            <p:cNvPr id="13" name="Oval 8">
              <a:extLst>
                <a:ext uri="{FF2B5EF4-FFF2-40B4-BE49-F238E27FC236}">
                  <a16:creationId xmlns:a16="http://schemas.microsoft.com/office/drawing/2014/main" id="{A3CADDF7-7522-9E9A-9AD6-3017A145A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16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Line 9">
              <a:extLst>
                <a:ext uri="{FF2B5EF4-FFF2-40B4-BE49-F238E27FC236}">
                  <a16:creationId xmlns:a16="http://schemas.microsoft.com/office/drawing/2014/main" id="{4A435C99-CE35-9314-139B-C4EF5E067B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56" y="3024"/>
              <a:ext cx="43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5" name="Group 10">
            <a:extLst>
              <a:ext uri="{FF2B5EF4-FFF2-40B4-BE49-F238E27FC236}">
                <a16:creationId xmlns:a16="http://schemas.microsoft.com/office/drawing/2014/main" id="{28A587B1-8063-9C42-1DF6-A9DF0FA5C5D0}"/>
              </a:ext>
            </a:extLst>
          </p:cNvPr>
          <p:cNvGrpSpPr>
            <a:grpSpLocks/>
          </p:cNvGrpSpPr>
          <p:nvPr/>
        </p:nvGrpSpPr>
        <p:grpSpPr bwMode="auto">
          <a:xfrm>
            <a:off x="2023731" y="5907099"/>
            <a:ext cx="990600" cy="533400"/>
            <a:chOff x="960" y="3792"/>
            <a:chExt cx="624" cy="336"/>
          </a:xfrm>
        </p:grpSpPr>
        <p:sp>
          <p:nvSpPr>
            <p:cNvPr id="16" name="Oval 11">
              <a:extLst>
                <a:ext uri="{FF2B5EF4-FFF2-40B4-BE49-F238E27FC236}">
                  <a16:creationId xmlns:a16="http://schemas.microsoft.com/office/drawing/2014/main" id="{3A7F87EF-2A7C-D53D-019E-AA0AFF4C3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840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6A8291C9-3AF5-C666-4AA4-CF7F842E11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3792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Line 13">
              <a:extLst>
                <a:ext uri="{FF2B5EF4-FFF2-40B4-BE49-F238E27FC236}">
                  <a16:creationId xmlns:a16="http://schemas.microsoft.com/office/drawing/2014/main" id="{F26F6AC1-568A-0325-53B8-3D89DCA441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44" y="3888"/>
              <a:ext cx="240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19" name="Group 14">
            <a:extLst>
              <a:ext uri="{FF2B5EF4-FFF2-40B4-BE49-F238E27FC236}">
                <a16:creationId xmlns:a16="http://schemas.microsoft.com/office/drawing/2014/main" id="{C5199E7F-0BB0-1898-D8A5-DBCE0CF40323}"/>
              </a:ext>
            </a:extLst>
          </p:cNvPr>
          <p:cNvGrpSpPr>
            <a:grpSpLocks/>
          </p:cNvGrpSpPr>
          <p:nvPr/>
        </p:nvGrpSpPr>
        <p:grpSpPr bwMode="auto">
          <a:xfrm>
            <a:off x="3471531" y="3392499"/>
            <a:ext cx="609600" cy="762000"/>
            <a:chOff x="1872" y="2208"/>
            <a:chExt cx="384" cy="480"/>
          </a:xfrm>
        </p:grpSpPr>
        <p:sp>
          <p:nvSpPr>
            <p:cNvPr id="20" name="Oval 15">
              <a:extLst>
                <a:ext uri="{FF2B5EF4-FFF2-40B4-BE49-F238E27FC236}">
                  <a16:creationId xmlns:a16="http://schemas.microsoft.com/office/drawing/2014/main" id="{4CB924A2-6789-16FA-E3CF-BE75F85D68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2208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E73FA380-2B9E-7B2D-D939-3AD1C32D833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872" y="2496"/>
              <a:ext cx="96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2" name="Group 17">
            <a:extLst>
              <a:ext uri="{FF2B5EF4-FFF2-40B4-BE49-F238E27FC236}">
                <a16:creationId xmlns:a16="http://schemas.microsoft.com/office/drawing/2014/main" id="{61DA4F55-4DA6-95AA-2E67-C294655603E9}"/>
              </a:ext>
            </a:extLst>
          </p:cNvPr>
          <p:cNvGrpSpPr>
            <a:grpSpLocks/>
          </p:cNvGrpSpPr>
          <p:nvPr/>
        </p:nvGrpSpPr>
        <p:grpSpPr bwMode="auto">
          <a:xfrm>
            <a:off x="3623931" y="4611699"/>
            <a:ext cx="1066800" cy="609600"/>
            <a:chOff x="1968" y="2976"/>
            <a:chExt cx="672" cy="384"/>
          </a:xfrm>
        </p:grpSpPr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48A9B40D-80E1-76F7-4F4A-750007C94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3072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Line 19">
              <a:extLst>
                <a:ext uri="{FF2B5EF4-FFF2-40B4-BE49-F238E27FC236}">
                  <a16:creationId xmlns:a16="http://schemas.microsoft.com/office/drawing/2014/main" id="{1FF8F6A4-F7A4-AFA4-83C9-67C6002060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68" y="2976"/>
              <a:ext cx="288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5" name="Group 20">
            <a:extLst>
              <a:ext uri="{FF2B5EF4-FFF2-40B4-BE49-F238E27FC236}">
                <a16:creationId xmlns:a16="http://schemas.microsoft.com/office/drawing/2014/main" id="{DB01A793-D7F6-CA8F-ED17-8E86BEB0F265}"/>
              </a:ext>
            </a:extLst>
          </p:cNvPr>
          <p:cNvGrpSpPr>
            <a:grpSpLocks/>
          </p:cNvGrpSpPr>
          <p:nvPr/>
        </p:nvGrpSpPr>
        <p:grpSpPr bwMode="auto">
          <a:xfrm>
            <a:off x="1795131" y="3316299"/>
            <a:ext cx="1219200" cy="1600200"/>
            <a:chOff x="816" y="2160"/>
            <a:chExt cx="768" cy="1008"/>
          </a:xfrm>
        </p:grpSpPr>
        <p:sp>
          <p:nvSpPr>
            <p:cNvPr id="26" name="Oval 21">
              <a:extLst>
                <a:ext uri="{FF2B5EF4-FFF2-40B4-BE49-F238E27FC236}">
                  <a16:creationId xmlns:a16="http://schemas.microsoft.com/office/drawing/2014/main" id="{3EC5BE73-C2F6-E9E6-0945-B10B86863F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160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Line 22">
              <a:extLst>
                <a:ext uri="{FF2B5EF4-FFF2-40B4-BE49-F238E27FC236}">
                  <a16:creationId xmlns:a16="http://schemas.microsoft.com/office/drawing/2014/main" id="{6FAE2C02-B3DD-0AAF-4F9A-6F5F88862C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2496"/>
              <a:ext cx="192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8" name="Line 23">
              <a:extLst>
                <a:ext uri="{FF2B5EF4-FFF2-40B4-BE49-F238E27FC236}">
                  <a16:creationId xmlns:a16="http://schemas.microsoft.com/office/drawing/2014/main" id="{CE9F600E-A16C-74F8-A377-7C9163E974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2496"/>
              <a:ext cx="240" cy="6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4DEA79DC-7A40-5237-10B8-49A37915B8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2" y="2592"/>
              <a:ext cx="240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0" name="Group 25">
            <a:extLst>
              <a:ext uri="{FF2B5EF4-FFF2-40B4-BE49-F238E27FC236}">
                <a16:creationId xmlns:a16="http://schemas.microsoft.com/office/drawing/2014/main" id="{F209AF1D-DF1A-DCF3-687D-915BFCA6885A}"/>
              </a:ext>
            </a:extLst>
          </p:cNvPr>
          <p:cNvGrpSpPr>
            <a:grpSpLocks/>
          </p:cNvGrpSpPr>
          <p:nvPr/>
        </p:nvGrpSpPr>
        <p:grpSpPr bwMode="auto">
          <a:xfrm>
            <a:off x="2785731" y="1982799"/>
            <a:ext cx="1981200" cy="685800"/>
            <a:chOff x="1440" y="1344"/>
            <a:chExt cx="1248" cy="432"/>
          </a:xfrm>
        </p:grpSpPr>
        <p:sp>
          <p:nvSpPr>
            <p:cNvPr id="31" name="Oval 26">
              <a:extLst>
                <a:ext uri="{FF2B5EF4-FFF2-40B4-BE49-F238E27FC236}">
                  <a16:creationId xmlns:a16="http://schemas.microsoft.com/office/drawing/2014/main" id="{C32BEFC4-4026-E09E-00DB-24979820A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1344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20B6DB44-0BBF-B1BB-0E04-0867CDB7C6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392"/>
              <a:ext cx="432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029DD3ED-640F-502E-17F5-C0A232A147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04" y="1344"/>
              <a:ext cx="384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B1419BD2-8D8A-4B4D-4FD4-4A21851ADD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08" y="1632"/>
              <a:ext cx="144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Group 30">
            <a:extLst>
              <a:ext uri="{FF2B5EF4-FFF2-40B4-BE49-F238E27FC236}">
                <a16:creationId xmlns:a16="http://schemas.microsoft.com/office/drawing/2014/main" id="{C0CA6CA3-7B50-CCAF-9A4F-BC6D1749E8D1}"/>
              </a:ext>
            </a:extLst>
          </p:cNvPr>
          <p:cNvGrpSpPr>
            <a:grpSpLocks/>
          </p:cNvGrpSpPr>
          <p:nvPr/>
        </p:nvGrpSpPr>
        <p:grpSpPr bwMode="auto">
          <a:xfrm>
            <a:off x="2252331" y="1868499"/>
            <a:ext cx="1905000" cy="990600"/>
            <a:chOff x="1104" y="1248"/>
            <a:chExt cx="1200" cy="624"/>
          </a:xfrm>
        </p:grpSpPr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DC1D7259-6F3C-3D22-3CAB-D9AE1D4401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1248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2282D60F-AE5D-449A-621F-B123AA18A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536"/>
              <a:ext cx="864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8" name="Group 33">
            <a:extLst>
              <a:ext uri="{FF2B5EF4-FFF2-40B4-BE49-F238E27FC236}">
                <a16:creationId xmlns:a16="http://schemas.microsoft.com/office/drawing/2014/main" id="{6E81EF0F-1505-A59D-FC9C-7C8ADB2A27F5}"/>
              </a:ext>
            </a:extLst>
          </p:cNvPr>
          <p:cNvGrpSpPr>
            <a:grpSpLocks/>
          </p:cNvGrpSpPr>
          <p:nvPr/>
        </p:nvGrpSpPr>
        <p:grpSpPr bwMode="auto">
          <a:xfrm>
            <a:off x="4766931" y="1792299"/>
            <a:ext cx="533400" cy="762000"/>
            <a:chOff x="2688" y="1200"/>
            <a:chExt cx="336" cy="480"/>
          </a:xfrm>
        </p:grpSpPr>
        <p:sp>
          <p:nvSpPr>
            <p:cNvPr id="39" name="Oval 34">
              <a:extLst>
                <a:ext uri="{FF2B5EF4-FFF2-40B4-BE49-F238E27FC236}">
                  <a16:creationId xmlns:a16="http://schemas.microsoft.com/office/drawing/2014/main" id="{7A8619C4-04FE-68D0-EAAD-4F8EE9FD5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1200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0" name="Line 35">
              <a:extLst>
                <a:ext uri="{FF2B5EF4-FFF2-40B4-BE49-F238E27FC236}">
                  <a16:creationId xmlns:a16="http://schemas.microsoft.com/office/drawing/2014/main" id="{E182C210-989A-2069-F92E-5746E8BAB1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8" y="1536"/>
              <a:ext cx="96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Group 36">
            <a:extLst>
              <a:ext uri="{FF2B5EF4-FFF2-40B4-BE49-F238E27FC236}">
                <a16:creationId xmlns:a16="http://schemas.microsoft.com/office/drawing/2014/main" id="{CB3B3111-A28D-24B4-E19F-CCBEE232CE44}"/>
              </a:ext>
            </a:extLst>
          </p:cNvPr>
          <p:cNvGrpSpPr>
            <a:grpSpLocks/>
          </p:cNvGrpSpPr>
          <p:nvPr/>
        </p:nvGrpSpPr>
        <p:grpSpPr bwMode="auto">
          <a:xfrm>
            <a:off x="3014331" y="3925899"/>
            <a:ext cx="1905000" cy="762000"/>
            <a:chOff x="1584" y="2544"/>
            <a:chExt cx="1200" cy="480"/>
          </a:xfrm>
        </p:grpSpPr>
        <p:sp>
          <p:nvSpPr>
            <p:cNvPr id="42" name="Oval 37">
              <a:extLst>
                <a:ext uri="{FF2B5EF4-FFF2-40B4-BE49-F238E27FC236}">
                  <a16:creationId xmlns:a16="http://schemas.microsoft.com/office/drawing/2014/main" id="{03389B81-E6EC-7690-DC9D-DB0E57E90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736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Line 38">
              <a:extLst>
                <a:ext uri="{FF2B5EF4-FFF2-40B4-BE49-F238E27FC236}">
                  <a16:creationId xmlns:a16="http://schemas.microsoft.com/office/drawing/2014/main" id="{5C555B18-07B2-B18F-CEF8-260FAA6E16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68" y="2544"/>
              <a:ext cx="816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Group 39">
            <a:extLst>
              <a:ext uri="{FF2B5EF4-FFF2-40B4-BE49-F238E27FC236}">
                <a16:creationId xmlns:a16="http://schemas.microsoft.com/office/drawing/2014/main" id="{7FC8D074-3E16-C67F-151C-04C56D97FD76}"/>
              </a:ext>
            </a:extLst>
          </p:cNvPr>
          <p:cNvGrpSpPr>
            <a:grpSpLocks/>
          </p:cNvGrpSpPr>
          <p:nvPr/>
        </p:nvGrpSpPr>
        <p:grpSpPr bwMode="auto">
          <a:xfrm>
            <a:off x="4309731" y="2630499"/>
            <a:ext cx="762000" cy="914400"/>
            <a:chOff x="2400" y="1728"/>
            <a:chExt cx="480" cy="576"/>
          </a:xfrm>
        </p:grpSpPr>
        <p:sp>
          <p:nvSpPr>
            <p:cNvPr id="45" name="Oval 40">
              <a:extLst>
                <a:ext uri="{FF2B5EF4-FFF2-40B4-BE49-F238E27FC236}">
                  <a16:creationId xmlns:a16="http://schemas.microsoft.com/office/drawing/2014/main" id="{D07F2067-4C99-E78E-EBF8-9B125DE41B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0" y="1728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Line 41">
              <a:extLst>
                <a:ext uri="{FF2B5EF4-FFF2-40B4-BE49-F238E27FC236}">
                  <a16:creationId xmlns:a16="http://schemas.microsoft.com/office/drawing/2014/main" id="{3A359514-8F8B-9AD1-E040-FC9FA5281D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201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42">
            <a:extLst>
              <a:ext uri="{FF2B5EF4-FFF2-40B4-BE49-F238E27FC236}">
                <a16:creationId xmlns:a16="http://schemas.microsoft.com/office/drawing/2014/main" id="{312C7A86-07D6-3EEC-D35D-5551590D7121}"/>
              </a:ext>
            </a:extLst>
          </p:cNvPr>
          <p:cNvGrpSpPr>
            <a:grpSpLocks/>
          </p:cNvGrpSpPr>
          <p:nvPr/>
        </p:nvGrpSpPr>
        <p:grpSpPr bwMode="auto">
          <a:xfrm>
            <a:off x="6595731" y="2097099"/>
            <a:ext cx="685800" cy="1143000"/>
            <a:chOff x="3840" y="1392"/>
            <a:chExt cx="432" cy="720"/>
          </a:xfrm>
        </p:grpSpPr>
        <p:sp>
          <p:nvSpPr>
            <p:cNvPr id="48" name="Oval 43">
              <a:extLst>
                <a:ext uri="{FF2B5EF4-FFF2-40B4-BE49-F238E27FC236}">
                  <a16:creationId xmlns:a16="http://schemas.microsoft.com/office/drawing/2014/main" id="{F948DB8D-71E8-00BC-565F-20E2E9D010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1392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9" name="Line 44">
              <a:extLst>
                <a:ext uri="{FF2B5EF4-FFF2-40B4-BE49-F238E27FC236}">
                  <a16:creationId xmlns:a16="http://schemas.microsoft.com/office/drawing/2014/main" id="{5CE74EA4-B4D0-9677-C21E-E820349E5F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840" y="1728"/>
              <a:ext cx="19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0" name="Group 45">
            <a:extLst>
              <a:ext uri="{FF2B5EF4-FFF2-40B4-BE49-F238E27FC236}">
                <a16:creationId xmlns:a16="http://schemas.microsoft.com/office/drawing/2014/main" id="{4BE570A1-3675-D66C-B8FE-7652409BEF8B}"/>
              </a:ext>
            </a:extLst>
          </p:cNvPr>
          <p:cNvGrpSpPr>
            <a:grpSpLocks/>
          </p:cNvGrpSpPr>
          <p:nvPr/>
        </p:nvGrpSpPr>
        <p:grpSpPr bwMode="auto">
          <a:xfrm>
            <a:off x="6824331" y="2859099"/>
            <a:ext cx="1066800" cy="685800"/>
            <a:chOff x="3984" y="1872"/>
            <a:chExt cx="672" cy="432"/>
          </a:xfrm>
          <a:solidFill>
            <a:srgbClr val="C0504D"/>
          </a:solidFill>
        </p:grpSpPr>
        <p:sp>
          <p:nvSpPr>
            <p:cNvPr id="51" name="Oval 46">
              <a:extLst>
                <a:ext uri="{FF2B5EF4-FFF2-40B4-BE49-F238E27FC236}">
                  <a16:creationId xmlns:a16="http://schemas.microsoft.com/office/drawing/2014/main" id="{4D9C044C-EEF9-AE57-1B11-E91267FEB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1872"/>
              <a:ext cx="288" cy="288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it-IT">
                <a:latin typeface="Calibri" panose="020F0502020204030204" pitchFamily="34" charset="0"/>
                <a:ea typeface="ＭＳ Ｐゴシック" pitchFamily="-84" charset="-128"/>
                <a:cs typeface="Calibri" panose="020F0502020204030204" pitchFamily="34" charset="0"/>
              </a:endParaRPr>
            </a:p>
          </p:txBody>
        </p:sp>
        <p:sp>
          <p:nvSpPr>
            <p:cNvPr id="52" name="Line 47">
              <a:extLst>
                <a:ext uri="{FF2B5EF4-FFF2-40B4-BE49-F238E27FC236}">
                  <a16:creationId xmlns:a16="http://schemas.microsoft.com/office/drawing/2014/main" id="{F6402B34-58A4-9159-BC48-671134135F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112"/>
              <a:ext cx="288" cy="9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>
                <a:defRPr/>
              </a:pPr>
              <a:endParaRPr lang="it-IT">
                <a:latin typeface="Calibri" panose="020F0502020204030204" pitchFamily="34" charset="0"/>
                <a:ea typeface="ＭＳ Ｐゴシック" pitchFamily="-84" charset="-128"/>
                <a:cs typeface="Calibri" panose="020F0502020204030204" pitchFamily="34" charset="0"/>
              </a:endParaRPr>
            </a:p>
          </p:txBody>
        </p:sp>
        <p:sp>
          <p:nvSpPr>
            <p:cNvPr id="53" name="Line 48">
              <a:extLst>
                <a:ext uri="{FF2B5EF4-FFF2-40B4-BE49-F238E27FC236}">
                  <a16:creationId xmlns:a16="http://schemas.microsoft.com/office/drawing/2014/main" id="{A775BD9A-7A35-0C1B-4740-9F8FA3F277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4" y="2208"/>
              <a:ext cx="336" cy="96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pPr>
                <a:defRPr/>
              </a:pPr>
              <a:endParaRPr lang="it-IT">
                <a:latin typeface="Calibri" panose="020F0502020204030204" pitchFamily="34" charset="0"/>
                <a:ea typeface="ＭＳ Ｐゴシック" pitchFamily="-84" charset="-128"/>
                <a:cs typeface="Calibri" panose="020F0502020204030204" pitchFamily="34" charset="0"/>
              </a:endParaRPr>
            </a:p>
          </p:txBody>
        </p:sp>
      </p:grpSp>
      <p:grpSp>
        <p:nvGrpSpPr>
          <p:cNvPr id="54" name="Group 49">
            <a:extLst>
              <a:ext uri="{FF2B5EF4-FFF2-40B4-BE49-F238E27FC236}">
                <a16:creationId xmlns:a16="http://schemas.microsoft.com/office/drawing/2014/main" id="{ADF021F2-6A45-F0BD-98D9-78688C2BCD9E}"/>
              </a:ext>
            </a:extLst>
          </p:cNvPr>
          <p:cNvGrpSpPr>
            <a:grpSpLocks/>
          </p:cNvGrpSpPr>
          <p:nvPr/>
        </p:nvGrpSpPr>
        <p:grpSpPr bwMode="auto">
          <a:xfrm>
            <a:off x="6748131" y="3773499"/>
            <a:ext cx="990600" cy="838200"/>
            <a:chOff x="3936" y="2448"/>
            <a:chExt cx="624" cy="528"/>
          </a:xfrm>
        </p:grpSpPr>
        <p:sp>
          <p:nvSpPr>
            <p:cNvPr id="55" name="Oval 50">
              <a:extLst>
                <a:ext uri="{FF2B5EF4-FFF2-40B4-BE49-F238E27FC236}">
                  <a16:creationId xmlns:a16="http://schemas.microsoft.com/office/drawing/2014/main" id="{1EAECED4-1C19-16FF-D882-D77FBF5BD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2" y="2688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6" name="Line 51">
              <a:extLst>
                <a:ext uri="{FF2B5EF4-FFF2-40B4-BE49-F238E27FC236}">
                  <a16:creationId xmlns:a16="http://schemas.microsoft.com/office/drawing/2014/main" id="{8BF8DC4B-968E-A16B-E4C0-6319C885D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36" y="2448"/>
              <a:ext cx="288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7" name="Group 52">
            <a:extLst>
              <a:ext uri="{FF2B5EF4-FFF2-40B4-BE49-F238E27FC236}">
                <a16:creationId xmlns:a16="http://schemas.microsoft.com/office/drawing/2014/main" id="{CD85E5DD-4942-5D1F-75A8-7EE9C887CA18}"/>
              </a:ext>
            </a:extLst>
          </p:cNvPr>
          <p:cNvGrpSpPr>
            <a:grpSpLocks/>
          </p:cNvGrpSpPr>
          <p:nvPr/>
        </p:nvGrpSpPr>
        <p:grpSpPr bwMode="auto">
          <a:xfrm>
            <a:off x="7891131" y="3392499"/>
            <a:ext cx="914400" cy="1752600"/>
            <a:chOff x="4656" y="2208"/>
            <a:chExt cx="576" cy="1104"/>
          </a:xfrm>
        </p:grpSpPr>
        <p:sp>
          <p:nvSpPr>
            <p:cNvPr id="58" name="Oval 53">
              <a:extLst>
                <a:ext uri="{FF2B5EF4-FFF2-40B4-BE49-F238E27FC236}">
                  <a16:creationId xmlns:a16="http://schemas.microsoft.com/office/drawing/2014/main" id="{E3A72A5B-4798-EA6C-6ABB-5198BC3DEC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4" y="3024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9" name="Line 54">
              <a:extLst>
                <a:ext uri="{FF2B5EF4-FFF2-40B4-BE49-F238E27FC236}">
                  <a16:creationId xmlns:a16="http://schemas.microsoft.com/office/drawing/2014/main" id="{E5109879-0DE1-C801-D18B-26709735F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208"/>
              <a:ext cx="336" cy="72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0" name="Line 55">
              <a:extLst>
                <a:ext uri="{FF2B5EF4-FFF2-40B4-BE49-F238E27FC236}">
                  <a16:creationId xmlns:a16="http://schemas.microsoft.com/office/drawing/2014/main" id="{53CD9508-817C-9BFD-56BE-AA3F38A77B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928"/>
              <a:ext cx="240" cy="1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1" name="Group 56">
            <a:extLst>
              <a:ext uri="{FF2B5EF4-FFF2-40B4-BE49-F238E27FC236}">
                <a16:creationId xmlns:a16="http://schemas.microsoft.com/office/drawing/2014/main" id="{96493A73-F842-3584-8134-D003C52CA9C2}"/>
              </a:ext>
            </a:extLst>
          </p:cNvPr>
          <p:cNvGrpSpPr>
            <a:grpSpLocks/>
          </p:cNvGrpSpPr>
          <p:nvPr/>
        </p:nvGrpSpPr>
        <p:grpSpPr bwMode="auto">
          <a:xfrm>
            <a:off x="5452731" y="4154499"/>
            <a:ext cx="762000" cy="1143000"/>
            <a:chOff x="3120" y="2688"/>
            <a:chExt cx="480" cy="720"/>
          </a:xfrm>
        </p:grpSpPr>
        <p:sp>
          <p:nvSpPr>
            <p:cNvPr id="62" name="Oval 57">
              <a:extLst>
                <a:ext uri="{FF2B5EF4-FFF2-40B4-BE49-F238E27FC236}">
                  <a16:creationId xmlns:a16="http://schemas.microsoft.com/office/drawing/2014/main" id="{54543742-05D0-D03E-D7BC-8D4D14EEB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3120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3" name="Line 58">
              <a:extLst>
                <a:ext uri="{FF2B5EF4-FFF2-40B4-BE49-F238E27FC236}">
                  <a16:creationId xmlns:a16="http://schemas.microsoft.com/office/drawing/2014/main" id="{F504C770-8315-63A9-2532-907F0B30CE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120" y="2688"/>
              <a:ext cx="192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64" name="Group 59">
            <a:extLst>
              <a:ext uri="{FF2B5EF4-FFF2-40B4-BE49-F238E27FC236}">
                <a16:creationId xmlns:a16="http://schemas.microsoft.com/office/drawing/2014/main" id="{0DA6106B-BD16-61E4-B119-41955AAABB66}"/>
              </a:ext>
            </a:extLst>
          </p:cNvPr>
          <p:cNvGrpSpPr>
            <a:grpSpLocks/>
          </p:cNvGrpSpPr>
          <p:nvPr/>
        </p:nvGrpSpPr>
        <p:grpSpPr bwMode="auto">
          <a:xfrm>
            <a:off x="4538331" y="5297499"/>
            <a:ext cx="1143000" cy="1066800"/>
            <a:chOff x="2544" y="3408"/>
            <a:chExt cx="720" cy="672"/>
          </a:xfrm>
        </p:grpSpPr>
        <p:sp>
          <p:nvSpPr>
            <p:cNvPr id="65" name="Oval 60">
              <a:extLst>
                <a:ext uri="{FF2B5EF4-FFF2-40B4-BE49-F238E27FC236}">
                  <a16:creationId xmlns:a16="http://schemas.microsoft.com/office/drawing/2014/main" id="{76E5F344-65FF-A9DB-E7EB-20A7BE00B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44" y="3792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66" name="Line 61">
              <a:extLst>
                <a:ext uri="{FF2B5EF4-FFF2-40B4-BE49-F238E27FC236}">
                  <a16:creationId xmlns:a16="http://schemas.microsoft.com/office/drawing/2014/main" id="{F4DE07F9-3F74-6913-5A8D-BFEC291E19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80" y="3408"/>
              <a:ext cx="384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7" name="Oval 63">
            <a:extLst>
              <a:ext uri="{FF2B5EF4-FFF2-40B4-BE49-F238E27FC236}">
                <a16:creationId xmlns:a16="http://schemas.microsoft.com/office/drawing/2014/main" id="{FB5FAE6C-BF01-D4B4-B135-8C519AC7A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9131" y="5373699"/>
            <a:ext cx="457200" cy="457200"/>
          </a:xfrm>
          <a:prstGeom prst="ellips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endParaRPr lang="it-IT" altLang="en-US" sz="1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A48D57F-2B32-825C-E852-031A8583D6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67131" y="5678499"/>
            <a:ext cx="609600" cy="22860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9" name="Group 65">
            <a:extLst>
              <a:ext uri="{FF2B5EF4-FFF2-40B4-BE49-F238E27FC236}">
                <a16:creationId xmlns:a16="http://schemas.microsoft.com/office/drawing/2014/main" id="{972E2BE9-0C31-6B29-1C12-A8998B268902}"/>
              </a:ext>
            </a:extLst>
          </p:cNvPr>
          <p:cNvGrpSpPr>
            <a:grpSpLocks/>
          </p:cNvGrpSpPr>
          <p:nvPr/>
        </p:nvGrpSpPr>
        <p:grpSpPr bwMode="auto">
          <a:xfrm>
            <a:off x="5147931" y="5373699"/>
            <a:ext cx="1143000" cy="914400"/>
            <a:chOff x="2928" y="3456"/>
            <a:chExt cx="720" cy="576"/>
          </a:xfrm>
        </p:grpSpPr>
        <p:sp>
          <p:nvSpPr>
            <p:cNvPr id="70" name="Oval 66">
              <a:extLst>
                <a:ext uri="{FF2B5EF4-FFF2-40B4-BE49-F238E27FC236}">
                  <a16:creationId xmlns:a16="http://schemas.microsoft.com/office/drawing/2014/main" id="{EDFA770E-6EE6-13E8-BFBD-064F7AD28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744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1" name="Line 67">
              <a:extLst>
                <a:ext uri="{FF2B5EF4-FFF2-40B4-BE49-F238E27FC236}">
                  <a16:creationId xmlns:a16="http://schemas.microsoft.com/office/drawing/2014/main" id="{AAA83FA2-23CD-155F-27B9-5B8DC1FC41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28" y="3888"/>
              <a:ext cx="33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2" name="Line 68">
              <a:extLst>
                <a:ext uri="{FF2B5EF4-FFF2-40B4-BE49-F238E27FC236}">
                  <a16:creationId xmlns:a16="http://schemas.microsoft.com/office/drawing/2014/main" id="{856CAEB2-EC6A-3AE0-E703-6E27BCAAEB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4" y="345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3" name="Line 69">
              <a:extLst>
                <a:ext uri="{FF2B5EF4-FFF2-40B4-BE49-F238E27FC236}">
                  <a16:creationId xmlns:a16="http://schemas.microsoft.com/office/drawing/2014/main" id="{DA658A54-C5B8-03CC-2BCE-BDBA59CCB4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28" y="3984"/>
              <a:ext cx="336" cy="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74" name="Group 70">
            <a:extLst>
              <a:ext uri="{FF2B5EF4-FFF2-40B4-BE49-F238E27FC236}">
                <a16:creationId xmlns:a16="http://schemas.microsoft.com/office/drawing/2014/main" id="{6BFFE700-F144-BC43-702F-09443B00ED64}"/>
              </a:ext>
            </a:extLst>
          </p:cNvPr>
          <p:cNvGrpSpPr>
            <a:grpSpLocks/>
          </p:cNvGrpSpPr>
          <p:nvPr/>
        </p:nvGrpSpPr>
        <p:grpSpPr bwMode="auto">
          <a:xfrm>
            <a:off x="5605131" y="3316299"/>
            <a:ext cx="1066800" cy="609600"/>
            <a:chOff x="3216" y="2160"/>
            <a:chExt cx="672" cy="384"/>
          </a:xfrm>
        </p:grpSpPr>
        <p:sp>
          <p:nvSpPr>
            <p:cNvPr id="75" name="Oval 71">
              <a:extLst>
                <a:ext uri="{FF2B5EF4-FFF2-40B4-BE49-F238E27FC236}">
                  <a16:creationId xmlns:a16="http://schemas.microsoft.com/office/drawing/2014/main" id="{1628BF4E-E5E7-E635-BA3E-58675E122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60"/>
              <a:ext cx="288" cy="28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it-IT" altLang="en-US" sz="18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6" name="Line 72">
              <a:extLst>
                <a:ext uri="{FF2B5EF4-FFF2-40B4-BE49-F238E27FC236}">
                  <a16:creationId xmlns:a16="http://schemas.microsoft.com/office/drawing/2014/main" id="{D70A1B79-65BE-06E3-CC21-177FA275660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16" y="2352"/>
              <a:ext cx="28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7" name="Line 73">
              <a:extLst>
                <a:ext uri="{FF2B5EF4-FFF2-40B4-BE49-F238E27FC236}">
                  <a16:creationId xmlns:a16="http://schemas.microsoft.com/office/drawing/2014/main" id="{2799DDA4-761C-298A-DF97-AC4C19074E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64" y="2448"/>
              <a:ext cx="288" cy="9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78" name="CasellaDiTesto 73">
            <a:extLst>
              <a:ext uri="{FF2B5EF4-FFF2-40B4-BE49-F238E27FC236}">
                <a16:creationId xmlns:a16="http://schemas.microsoft.com/office/drawing/2014/main" id="{995A6096-5A3C-097C-0A10-E7C91759E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0656" y="1819287"/>
            <a:ext cx="174307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Nodes are individuals or organizational units</a:t>
            </a:r>
          </a:p>
        </p:txBody>
      </p:sp>
      <p:sp>
        <p:nvSpPr>
          <p:cNvPr id="79" name="CasellaDiTesto 74">
            <a:extLst>
              <a:ext uri="{FF2B5EF4-FFF2-40B4-BE49-F238E27FC236}">
                <a16:creationId xmlns:a16="http://schemas.microsoft.com/office/drawing/2014/main" id="{2C806A5D-9A8C-9220-1B0B-FF12C22767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3794" y="5354649"/>
            <a:ext cx="2039937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Links represent relationships (e.g. </a:t>
            </a:r>
            <a:r>
              <a:rPr lang="ja-JP" altLang="en-US" sz="1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en-US" altLang="ja-JP" sz="1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 of</a:t>
            </a:r>
            <a:r>
              <a:rPr lang="ja-JP" altLang="en-US" sz="1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en-US" altLang="ja-JP" sz="1800" b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), mono or bi-directional</a:t>
            </a:r>
            <a:endParaRPr lang="en-US" altLang="en-US" sz="1800" b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CasellaDiTesto 75">
            <a:extLst>
              <a:ext uri="{FF2B5EF4-FFF2-40B4-BE49-F238E27FC236}">
                <a16:creationId xmlns:a16="http://schemas.microsoft.com/office/drawing/2014/main" id="{25A4FF14-958B-B1A2-CD85-824EB2267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4569" y="2867037"/>
            <a:ext cx="12874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E2751D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Central individual</a:t>
            </a:r>
          </a:p>
        </p:txBody>
      </p:sp>
      <p:sp>
        <p:nvSpPr>
          <p:cNvPr id="81" name="CasellaDiTesto 76">
            <a:extLst>
              <a:ext uri="{FF2B5EF4-FFF2-40B4-BE49-F238E27FC236}">
                <a16:creationId xmlns:a16="http://schemas.microsoft.com/office/drawing/2014/main" id="{B25FBB2C-83F7-C6ED-DE0A-6CB4EB892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419" y="2916249"/>
            <a:ext cx="12588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>
                <a:solidFill>
                  <a:srgbClr val="713B0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Cluster</a:t>
            </a:r>
          </a:p>
        </p:txBody>
      </p:sp>
      <p:sp>
        <p:nvSpPr>
          <p:cNvPr id="82" name="Ovale 77">
            <a:extLst>
              <a:ext uri="{FF2B5EF4-FFF2-40B4-BE49-F238E27FC236}">
                <a16:creationId xmlns:a16="http://schemas.microsoft.com/office/drawing/2014/main" id="{D363AD3C-2153-138D-29CC-BB5219196EEB}"/>
              </a:ext>
            </a:extLst>
          </p:cNvPr>
          <p:cNvSpPr/>
          <p:nvPr/>
        </p:nvSpPr>
        <p:spPr bwMode="auto">
          <a:xfrm>
            <a:off x="1833231" y="1512899"/>
            <a:ext cx="4221163" cy="1711325"/>
          </a:xfrm>
          <a:prstGeom prst="ellipse">
            <a:avLst/>
          </a:prstGeom>
          <a:noFill/>
          <a:ln w="19050" cap="flat" cmpd="sng" algn="ctr">
            <a:solidFill>
              <a:schemeClr val="accent4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wrap="none"/>
          <a:lstStyle/>
          <a:p>
            <a:pPr>
              <a:defRPr/>
            </a:pPr>
            <a:endParaRPr lang="it-IT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83" name="Oval 63">
            <a:extLst>
              <a:ext uri="{FF2B5EF4-FFF2-40B4-BE49-F238E27FC236}">
                <a16:creationId xmlns:a16="http://schemas.microsoft.com/office/drawing/2014/main" id="{997B7E57-5065-5E5E-5206-0D8BE025E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5969" y="1214449"/>
            <a:ext cx="457200" cy="457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762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it-IT">
              <a:latin typeface="Calibri" panose="020F0502020204030204" pitchFamily="34" charset="0"/>
              <a:ea typeface="ＭＳ Ｐゴシック" charset="0"/>
              <a:cs typeface="Calibri" panose="020F0502020204030204" pitchFamily="34" charset="0"/>
            </a:endParaRPr>
          </a:p>
        </p:txBody>
      </p:sp>
      <p:sp>
        <p:nvSpPr>
          <p:cNvPr id="84" name="CasellaDiTesto 79">
            <a:extLst>
              <a:ext uri="{FF2B5EF4-FFF2-40B4-BE49-F238E27FC236}">
                <a16:creationId xmlns:a16="http://schemas.microsoft.com/office/drawing/2014/main" id="{DF88042E-3A54-1AE6-F1A3-21099AE34E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544" y="1100149"/>
            <a:ext cx="15081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800" dirty="0">
                <a:solidFill>
                  <a:srgbClr val="5F880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Peripheral individual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74AC8A-904E-918B-E359-C10F28022B3B}"/>
              </a:ext>
            </a:extLst>
          </p:cNvPr>
          <p:cNvSpPr txBox="1"/>
          <p:nvPr/>
        </p:nvSpPr>
        <p:spPr>
          <a:xfrm>
            <a:off x="5986131" y="140975"/>
            <a:ext cx="60998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sociogram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 is a graphic representation of social links that a person has. It is a graph drawing that plots the structure of interpersonal relations in a group situation.</a:t>
            </a:r>
          </a:p>
        </p:txBody>
      </p:sp>
    </p:spTree>
    <p:extLst>
      <p:ext uri="{BB962C8B-B14F-4D97-AF65-F5344CB8AC3E}">
        <p14:creationId xmlns:p14="http://schemas.microsoft.com/office/powerpoint/2010/main" val="29849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ode of DEEP Lab">
            <a:extLst>
              <a:ext uri="{FF2B5EF4-FFF2-40B4-BE49-F238E27FC236}">
                <a16:creationId xmlns:a16="http://schemas.microsoft.com/office/drawing/2014/main" id="{CFABFD5B-724D-501A-3046-16A25916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922" y="2401222"/>
            <a:ext cx="6503356" cy="158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nnovations in Graph Representation Learning – Google AI Blog">
            <a:extLst>
              <a:ext uri="{FF2B5EF4-FFF2-40B4-BE49-F238E27FC236}">
                <a16:creationId xmlns:a16="http://schemas.microsoft.com/office/drawing/2014/main" id="{771D69C6-4FC0-16A0-521B-1658CBBB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798" y="225530"/>
            <a:ext cx="5219016" cy="170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Network embedding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243910" y="1075659"/>
            <a:ext cx="6031738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Network embedding: </a:t>
            </a:r>
            <a:r>
              <a:rPr lang="en-NZ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mapping graph nodes to vectors of real numbers in a multidimensional space.</a:t>
            </a:r>
          </a:p>
          <a:p>
            <a:pPr>
              <a:lnSpc>
                <a:spcPct val="150000"/>
              </a:lnSpc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  <a:p>
            <a:pPr lvl="1">
              <a:lnSpc>
                <a:spcPct val="150000"/>
              </a:lnSpc>
            </a:pPr>
            <a:r>
              <a:rPr lang="en-NZ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Spectrum or factorization based (analysing adjacency matrix)</a:t>
            </a:r>
          </a:p>
          <a:p>
            <a:pPr lvl="1">
              <a:lnSpc>
                <a:spcPct val="150000"/>
              </a:lnSpc>
            </a:pPr>
            <a:r>
              <a:rPr lang="en-NZ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Random walk based (random walk over the graph to generate sequences)</a:t>
            </a:r>
          </a:p>
          <a:p>
            <a:pPr lvl="1">
              <a:lnSpc>
                <a:spcPct val="150000"/>
              </a:lnSpc>
            </a:pPr>
            <a:r>
              <a:rPr lang="en-NZ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Neural network based (learning on graph structure, e.g., GNN)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4E60C75-7669-B6B0-9A8E-230B9B83ED10}"/>
              </a:ext>
            </a:extLst>
          </p:cNvPr>
          <p:cNvGrpSpPr/>
          <p:nvPr/>
        </p:nvGrpSpPr>
        <p:grpSpPr>
          <a:xfrm>
            <a:off x="6204031" y="4299182"/>
            <a:ext cx="5795782" cy="1904848"/>
            <a:chOff x="6204031" y="4299182"/>
            <a:chExt cx="5795782" cy="1904848"/>
          </a:xfrm>
        </p:grpSpPr>
        <p:pic>
          <p:nvPicPr>
            <p:cNvPr id="9220" name="Picture 4" descr="Graph Embedding on Biomedical Networks: Methods, Applications, and  Evaluations – arXiv Vanity">
              <a:extLst>
                <a:ext uri="{FF2B5EF4-FFF2-40B4-BE49-F238E27FC236}">
                  <a16:creationId xmlns:a16="http://schemas.microsoft.com/office/drawing/2014/main" id="{673E6DCD-A158-03C9-FC7A-D6458BB582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5648" y="4299182"/>
              <a:ext cx="5724165" cy="19048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30C917-B014-E885-C80B-B49A9CDB778F}"/>
                </a:ext>
              </a:extLst>
            </p:cNvPr>
            <p:cNvSpPr/>
            <p:nvPr/>
          </p:nvSpPr>
          <p:spPr>
            <a:xfrm>
              <a:off x="6204031" y="5689743"/>
              <a:ext cx="588342" cy="1851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861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18B86-4AFC-7DA8-E650-5F4688F60E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081" y="717013"/>
            <a:ext cx="4981920" cy="60044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108168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distributions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EFD15F11-6209-D52A-85CB-1418EC4C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47" y="717013"/>
            <a:ext cx="6761926" cy="58380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degrees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Horizontal axis: degrees; vertical axis: number of vertices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Common distributions: power law with long-tail, Gaussian (bell shape)</a:t>
            </a:r>
          </a:p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cale-free network - node degree distribution - power law">
            <a:extLst>
              <a:ext uri="{FF2B5EF4-FFF2-40B4-BE49-F238E27FC236}">
                <a16:creationId xmlns:a16="http://schemas.microsoft.com/office/drawing/2014/main" id="{3DFE13E9-EAC3-D7D2-6288-1C38B668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37" y="4202147"/>
            <a:ext cx="6736642" cy="2154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002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entrality analysis | Network analysis of protein interaction data">
            <a:extLst>
              <a:ext uri="{FF2B5EF4-FFF2-40B4-BE49-F238E27FC236}">
                <a16:creationId xmlns:a16="http://schemas.microsoft.com/office/drawing/2014/main" id="{41DBC01F-B1D6-D0BD-9BFE-4EA5916C0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386" y="1074403"/>
            <a:ext cx="4813829" cy="478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108168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centrality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EFD15F11-6209-D52A-85CB-1418EC4C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85" y="883462"/>
            <a:ext cx="7505931" cy="5838013"/>
          </a:xfrm>
        </p:spPr>
        <p:txBody>
          <a:bodyPr>
            <a:normAutofit/>
          </a:bodyPr>
          <a:lstStyle/>
          <a:p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Centrality measures aim to quantify the importance of nodes in a network.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Degree centrality: based on degrees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Closeness centrality: based on distance from other nodes.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Betweenness centrality: based # paths going through 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Importance centrality: based on weights of nodes, such as PageRank.</a:t>
            </a:r>
          </a:p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ED67E9-494B-F6B4-33C0-57815A0C2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26" y="5516871"/>
            <a:ext cx="15367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2D076-DEB6-C31F-E449-0AEACCE777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1988" y="5427971"/>
            <a:ext cx="1778000" cy="1181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DB3B55-78E0-BEFD-F2FF-5A2D88D09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4762" y="5402571"/>
            <a:ext cx="1765300" cy="1320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021704-EC40-57F7-CE24-D1EA256E11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45304" y="5449424"/>
            <a:ext cx="1749224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3C42E86-B40C-94A6-BFF9-122E0087B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151" y="3325539"/>
            <a:ext cx="5467849" cy="27030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108168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Local cohesion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EFD15F11-6209-D52A-85CB-1418EC4C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446" y="883462"/>
            <a:ext cx="6333664" cy="5838013"/>
          </a:xfrm>
        </p:spPr>
        <p:txBody>
          <a:bodyPr>
            <a:normAutofit/>
          </a:bodyPr>
          <a:lstStyle/>
          <a:p>
            <a:r>
              <a:rPr lang="en-US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Clustering coefficient</a:t>
            </a:r>
          </a:p>
          <a:p>
            <a:pPr lvl="1"/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amount of triangles in a network is quantified by the clustering coefficient of a node.</a:t>
            </a:r>
          </a:p>
          <a:p>
            <a:endParaRPr lang="en-HK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Local cohesion: the clustering coefficient measures the cohesion level</a:t>
            </a:r>
          </a:p>
          <a:p>
            <a:pPr lvl="1"/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E.g., if all three are friends (a triangle), then they are cohesive; if two friends are enemies (not connected), then they are not cohesive.</a:t>
            </a:r>
            <a:endParaRPr lang="en-HK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6" name="Picture 4" descr="Clustering Coefficient in Graph Theory - GeeksforGeeks">
            <a:extLst>
              <a:ext uri="{FF2B5EF4-FFF2-40B4-BE49-F238E27FC236}">
                <a16:creationId xmlns:a16="http://schemas.microsoft.com/office/drawing/2014/main" id="{4F0AF4C0-832F-22AA-EDD5-83AC2F2B6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495" y="1287815"/>
            <a:ext cx="5043505" cy="191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76D9C79-FA32-BE7C-8DB8-E5E732591CD5}"/>
              </a:ext>
            </a:extLst>
          </p:cNvPr>
          <p:cNvGrpSpPr/>
          <p:nvPr/>
        </p:nvGrpSpPr>
        <p:grpSpPr>
          <a:xfrm>
            <a:off x="1163628" y="2305372"/>
            <a:ext cx="5321300" cy="1020167"/>
            <a:chOff x="971005" y="2582039"/>
            <a:chExt cx="5321300" cy="10201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4BC766-86F3-CF7C-B3FB-65C7A11B17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71005" y="2582039"/>
              <a:ext cx="5321300" cy="6985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DE5D26-4FBB-9518-0295-80B1D87028BB}"/>
                </a:ext>
              </a:extLst>
            </p:cNvPr>
            <p:cNvSpPr txBox="1"/>
            <p:nvPr/>
          </p:nvSpPr>
          <p:spPr>
            <a:xfrm>
              <a:off x="2070405" y="3232874"/>
              <a:ext cx="40255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# possible triangles connecting to node </a:t>
              </a:r>
              <a:r>
                <a:rPr lang="en-HK" dirty="0" err="1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i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91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FC3FD5DC-7D74-8148-493E-411544270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323" y="1149430"/>
            <a:ext cx="5013677" cy="51687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108168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community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EFD15F11-6209-D52A-85CB-1418EC4C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85" y="883462"/>
            <a:ext cx="7505931" cy="5838013"/>
          </a:xfrm>
        </p:spPr>
        <p:txBody>
          <a:bodyPr>
            <a:normAutofit fontScale="92500" lnSpcReduction="10000"/>
          </a:bodyPr>
          <a:lstStyle/>
          <a:p>
            <a:r>
              <a:rPr lang="en-HK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detection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also called graph partition, helps us to reveal the hidden relations among the nodes in the network. </a:t>
            </a:r>
          </a:p>
          <a:p>
            <a:pPr lvl="1"/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the graph has the </a:t>
            </a:r>
            <a:r>
              <a:rPr lang="en-HK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community structure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its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nodes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 be easily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grouped into sets of nodes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such that each set of nodes is densely connected internally.</a:t>
            </a:r>
          </a:p>
          <a:p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Social networks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include community groups based on common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location, interests, occupation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etc. E.g., </a:t>
            </a:r>
            <a:r>
              <a:rPr lang="en-HK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citation networks form communities by research topics. </a:t>
            </a:r>
          </a:p>
          <a:p>
            <a:pPr lvl="1"/>
            <a:r>
              <a:rPr lang="en-HK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Being able to identify these sub-structures within a network can provide </a:t>
            </a:r>
            <a:r>
              <a:rPr lang="en-HK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insight</a:t>
            </a:r>
            <a:r>
              <a:rPr lang="en-HK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into </a:t>
            </a:r>
            <a:r>
              <a:rPr lang="en-HK" b="0" i="0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how network function and topology affect each other</a:t>
            </a:r>
            <a:r>
              <a:rPr lang="en-HK" b="0" i="0" dirty="0">
                <a:solidFill>
                  <a:srgbClr val="2021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/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Communities often have very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different properties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than the average properties of the networks. Thus, only concentrating on the average properties usually misses many </a:t>
            </a:r>
            <a:r>
              <a:rPr lang="en-HK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important and interesting features inside the networks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AutoShape 2" descr="Community detection in Graphs ·">
            <a:extLst>
              <a:ext uri="{FF2B5EF4-FFF2-40B4-BE49-F238E27FC236}">
                <a16:creationId xmlns:a16="http://schemas.microsoft.com/office/drawing/2014/main" id="{A3A2B887-4D5E-8DFB-EFFA-3593ACD88E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4" descr="Community detection in Graphs ·">
            <a:extLst>
              <a:ext uri="{FF2B5EF4-FFF2-40B4-BE49-F238E27FC236}">
                <a16:creationId xmlns:a16="http://schemas.microsoft.com/office/drawing/2014/main" id="{EF8ECF99-4F95-10DE-860A-EF627801307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6" descr="Community detection in Graphs ·">
            <a:extLst>
              <a:ext uri="{FF2B5EF4-FFF2-40B4-BE49-F238E27FC236}">
                <a16:creationId xmlns:a16="http://schemas.microsoft.com/office/drawing/2014/main" id="{DBF79BCD-6DB7-4A03-A28F-168126B537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8" descr="Community detection in Graphs ·">
            <a:extLst>
              <a:ext uri="{FF2B5EF4-FFF2-40B4-BE49-F238E27FC236}">
                <a16:creationId xmlns:a16="http://schemas.microsoft.com/office/drawing/2014/main" id="{8195C1C4-09FF-74A8-2F74-FBAE44B897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400800" y="37338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10" descr="Community detection in Graphs">
            <a:extLst>
              <a:ext uri="{FF2B5EF4-FFF2-40B4-BE49-F238E27FC236}">
                <a16:creationId xmlns:a16="http://schemas.microsoft.com/office/drawing/2014/main" id="{740E76C0-5B2C-6A12-5802-111F3629AFF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53200" y="38862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12" descr="Community detection in Graphs">
            <a:extLst>
              <a:ext uri="{FF2B5EF4-FFF2-40B4-BE49-F238E27FC236}">
                <a16:creationId xmlns:a16="http://schemas.microsoft.com/office/drawing/2014/main" id="{B56EEEF5-B20B-D4D8-E351-A61E2088735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05600" y="4038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131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8" name="Picture 14" descr="Automatic Fake News Detection by Exploiting User's Assessments on Social  Networks: A Case Study of Twitter | SpringerLink">
            <a:extLst>
              <a:ext uri="{FF2B5EF4-FFF2-40B4-BE49-F238E27FC236}">
                <a16:creationId xmlns:a16="http://schemas.microsoft.com/office/drawing/2014/main" id="{A6439A3F-84D7-D7A8-7616-A02BD334B7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91" b="3182"/>
          <a:stretch/>
        </p:blipFill>
        <p:spPr bwMode="auto">
          <a:xfrm>
            <a:off x="8451408" y="4254985"/>
            <a:ext cx="3740592" cy="260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n example of tweet propagation in social network. The central node... |  Download Scientific Diagram">
            <a:extLst>
              <a:ext uri="{FF2B5EF4-FFF2-40B4-BE49-F238E27FC236}">
                <a16:creationId xmlns:a16="http://schemas.microsoft.com/office/drawing/2014/main" id="{7D05B3DF-5C09-9F9B-721D-C4E1622E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57" y="835226"/>
            <a:ext cx="5121797" cy="2988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108168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network propagation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Segnaposto contenuto 9">
            <a:extLst>
              <a:ext uri="{FF2B5EF4-FFF2-40B4-BE49-F238E27FC236}">
                <a16:creationId xmlns:a16="http://schemas.microsoft.com/office/drawing/2014/main" id="{EFD15F11-6209-D52A-85CB-1418EC4C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85" y="883462"/>
            <a:ext cx="5745615" cy="5838013"/>
          </a:xfrm>
        </p:spPr>
        <p:txBody>
          <a:bodyPr>
            <a:normAutofit fontScale="92500"/>
          </a:bodyPr>
          <a:lstStyle/>
          <a:p>
            <a:r>
              <a:rPr lang="en-HK" b="1" dirty="0">
                <a:solidFill>
                  <a:srgbClr val="C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Network propagation</a:t>
            </a:r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refers to a class of algorithms that integrate information from input data across connected nodes in a given network.</a:t>
            </a:r>
          </a:p>
          <a:p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Study the </a:t>
            </a:r>
            <a:r>
              <a:rPr lang="en-HK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dynamics of network propagation</a:t>
            </a:r>
            <a:r>
              <a:rPr lang="en-HK" dirty="0">
                <a:latin typeface="Calibri" panose="020F0502020204030204" pitchFamily="34" charset="0"/>
                <a:cs typeface="Calibri" panose="020F0502020204030204" pitchFamily="34" charset="0"/>
              </a:rPr>
              <a:t>, i.e., how data/information is spread across networks, and how networks are influenced in the meantime.</a:t>
            </a:r>
          </a:p>
          <a:p>
            <a:pPr lvl="1"/>
            <a:r>
              <a:rPr lang="en-HK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Epidemic/Virus spread model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Applications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News/Tweets/Memes/Trends propagation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Rumer/Fake news detection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44E4562-BE5E-E9BE-3CC5-E0AA9E4C2721}"/>
              </a:ext>
            </a:extLst>
          </p:cNvPr>
          <p:cNvGrpSpPr/>
          <p:nvPr/>
        </p:nvGrpSpPr>
        <p:grpSpPr>
          <a:xfrm>
            <a:off x="5207653" y="4043367"/>
            <a:ext cx="2624550" cy="1085157"/>
            <a:chOff x="4385850" y="3258243"/>
            <a:chExt cx="2624550" cy="1085157"/>
          </a:xfrm>
        </p:grpSpPr>
        <p:sp>
          <p:nvSpPr>
            <p:cNvPr id="9" name="AutoShape 2" descr="Community detection in Graphs ·">
              <a:extLst>
                <a:ext uri="{FF2B5EF4-FFF2-40B4-BE49-F238E27FC236}">
                  <a16:creationId xmlns:a16="http://schemas.microsoft.com/office/drawing/2014/main" id="{A3A2B887-4D5E-8DFB-EFFA-3593ACD88E0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AutoShape 4" descr="Community detection in Graphs ·">
              <a:extLst>
                <a:ext uri="{FF2B5EF4-FFF2-40B4-BE49-F238E27FC236}">
                  <a16:creationId xmlns:a16="http://schemas.microsoft.com/office/drawing/2014/main" id="{EF8ECF99-4F95-10DE-860A-EF627801307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AutoShape 6" descr="Community detection in Graphs ·">
              <a:extLst>
                <a:ext uri="{FF2B5EF4-FFF2-40B4-BE49-F238E27FC236}">
                  <a16:creationId xmlns:a16="http://schemas.microsoft.com/office/drawing/2014/main" id="{DBF79BCD-6DB7-4A03-A28F-168126B537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248400" y="35814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AutoShape 8" descr="Community detection in Graphs ·">
              <a:extLst>
                <a:ext uri="{FF2B5EF4-FFF2-40B4-BE49-F238E27FC236}">
                  <a16:creationId xmlns:a16="http://schemas.microsoft.com/office/drawing/2014/main" id="{8195C1C4-09FF-74A8-2F74-FBAE44B897E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400800" y="37338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AutoShape 10" descr="Community detection in Graphs">
              <a:extLst>
                <a:ext uri="{FF2B5EF4-FFF2-40B4-BE49-F238E27FC236}">
                  <a16:creationId xmlns:a16="http://schemas.microsoft.com/office/drawing/2014/main" id="{740E76C0-5B2C-6A12-5802-111F3629AFF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553200" y="38862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AutoShape 12" descr="Community detection in Graphs">
              <a:extLst>
                <a:ext uri="{FF2B5EF4-FFF2-40B4-BE49-F238E27FC236}">
                  <a16:creationId xmlns:a16="http://schemas.microsoft.com/office/drawing/2014/main" id="{B56EEEF5-B20B-D4D8-E351-A61E2088735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705600" y="4038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148" name="Picture 4" descr="Yao Ming Meme Generator - Imgflip">
              <a:extLst>
                <a:ext uri="{FF2B5EF4-FFF2-40B4-BE49-F238E27FC236}">
                  <a16:creationId xmlns:a16="http://schemas.microsoft.com/office/drawing/2014/main" id="{E2FA8C9E-8991-E5BE-1088-D5A0CEBE5C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85850" y="3276600"/>
              <a:ext cx="520420" cy="64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F478E4E-DEB6-2FBB-39EC-0B851AB7E00E}"/>
                </a:ext>
              </a:extLst>
            </p:cNvPr>
            <p:cNvSpPr txBox="1"/>
            <p:nvPr/>
          </p:nvSpPr>
          <p:spPr>
            <a:xfrm>
              <a:off x="4681402" y="3932573"/>
              <a:ext cx="23284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en-US" dirty="0">
                  <a:latin typeface="Calibri" panose="020F0502020204030204" pitchFamily="34" charset="0"/>
                  <a:cs typeface="Calibri" panose="020F0502020204030204" pitchFamily="34" charset="0"/>
                </a:rPr>
                <a:t>Memes = social genes</a:t>
              </a:r>
              <a:endParaRPr lang="en-US" dirty="0"/>
            </a:p>
          </p:txBody>
        </p:sp>
        <p:pic>
          <p:nvPicPr>
            <p:cNvPr id="6154" name="Picture 10" descr="funny&quot; Meme Templates - Imgflip">
              <a:extLst>
                <a:ext uri="{FF2B5EF4-FFF2-40B4-BE49-F238E27FC236}">
                  <a16:creationId xmlns:a16="http://schemas.microsoft.com/office/drawing/2014/main" id="{56B01FA7-2FFB-805D-4F00-CA3F3CB321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2613" y="3276600"/>
              <a:ext cx="761104" cy="6484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495DD2-072E-F3A0-0A44-BB2D2AC2AD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6389" t="25506" r="35601" b="24286"/>
            <a:stretch/>
          </p:blipFill>
          <p:spPr>
            <a:xfrm>
              <a:off x="5789580" y="3266105"/>
              <a:ext cx="629141" cy="631529"/>
            </a:xfrm>
            <a:prstGeom prst="rect">
              <a:avLst/>
            </a:prstGeom>
          </p:spPr>
        </p:pic>
        <p:pic>
          <p:nvPicPr>
            <p:cNvPr id="6156" name="Picture 12" descr="Goal for 2020 Meme">
              <a:extLst>
                <a:ext uri="{FF2B5EF4-FFF2-40B4-BE49-F238E27FC236}">
                  <a16:creationId xmlns:a16="http://schemas.microsoft.com/office/drawing/2014/main" id="{7E886BE3-9CB2-C055-2242-785DBF42BA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70" r="29265" b="29114"/>
            <a:stretch/>
          </p:blipFill>
          <p:spPr bwMode="auto">
            <a:xfrm>
              <a:off x="6418721" y="3258243"/>
              <a:ext cx="591104" cy="631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367807B-9A65-96FF-404E-AC85EC1E29EA}"/>
              </a:ext>
            </a:extLst>
          </p:cNvPr>
          <p:cNvSpPr txBox="1"/>
          <p:nvPr/>
        </p:nvSpPr>
        <p:spPr>
          <a:xfrm>
            <a:off x="6361253" y="6403357"/>
            <a:ext cx="2332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Fake news detection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21292-9CEE-9CBE-6231-816990FDD3A0}"/>
              </a:ext>
            </a:extLst>
          </p:cNvPr>
          <p:cNvSpPr txBox="1"/>
          <p:nvPr/>
        </p:nvSpPr>
        <p:spPr>
          <a:xfrm>
            <a:off x="10066805" y="3617802"/>
            <a:ext cx="214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Tweets propagation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54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578D-89AC-A04F-B795-76C0F1D8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11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3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 in social network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521FB716-8316-3B7A-5572-ABD1F11778E3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22498"/>
            <a:ext cx="11534554" cy="541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Heterogeneity of social networks: size, data, structure, etc.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Scalability: how to deal with large-scale social networks?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Missing, incomplete, and unstructured data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Model accuracy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80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Anomaly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detection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2556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 detection: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the 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identification of rare items, events or observations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which deviate significantly from the majority of the data and do not conform to a well defined notion of normal behavior. 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Historically, the field of statistics tried to find and remove outliers as a way to improve analyses.</a:t>
            </a:r>
          </a:p>
          <a:p>
            <a:pPr marL="0" indent="0">
              <a:lnSpc>
                <a:spcPct val="150000"/>
              </a:lnSpc>
              <a:spcBef>
                <a:spcPts val="500"/>
              </a:spcBef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There are now many fields where the outliers / anomalies are the objects of greatest interest.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rare events may be the ones with the greatest impact, and often in a negative way.</a:t>
            </a:r>
          </a:p>
        </p:txBody>
      </p:sp>
    </p:spTree>
    <p:extLst>
      <p:ext uri="{BB962C8B-B14F-4D97-AF65-F5344CB8AC3E}">
        <p14:creationId xmlns:p14="http://schemas.microsoft.com/office/powerpoint/2010/main" val="2302834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Causes of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2556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Data from different class of object or underlying mechanism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disease vs. non-disease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fraud vs. not fraud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variation</a:t>
            </a:r>
          </a:p>
          <a:p>
            <a:pPr lvl="1">
              <a:lnSpc>
                <a:spcPct val="150000"/>
              </a:lnSpc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tails on a Gaussian distribution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Data measurement and collection errors</a:t>
            </a:r>
          </a:p>
        </p:txBody>
      </p:sp>
    </p:spTree>
    <p:extLst>
      <p:ext uri="{BB962C8B-B14F-4D97-AF65-F5344CB8AC3E}">
        <p14:creationId xmlns:p14="http://schemas.microsoft.com/office/powerpoint/2010/main" val="146242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Structure of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44421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Point anomalies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Contextual anomalies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Collective anomalies</a:t>
            </a:r>
          </a:p>
        </p:txBody>
      </p:sp>
    </p:spTree>
    <p:extLst>
      <p:ext uri="{BB962C8B-B14F-4D97-AF65-F5344CB8AC3E}">
        <p14:creationId xmlns:p14="http://schemas.microsoft.com/office/powerpoint/2010/main" val="3248668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Point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44421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individual data instance is anomalous with respect to the data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F3FCCC-481D-A8BC-B9B1-356F7DC63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350" y="2498725"/>
            <a:ext cx="4143375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5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56C0BD3-CA7A-0201-B382-8F8F5DAF8B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5"/>
          <a:stretch/>
        </p:blipFill>
        <p:spPr>
          <a:xfrm>
            <a:off x="2332119" y="4133871"/>
            <a:ext cx="6534090" cy="2724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Contextual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44421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individual data instance is anomalous within a context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By combining with 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contexts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circumstances that form the setting for an event, statement, or idea, and in terms of which it can be fully understood, such as time, location, and related events.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Also referred to as conditional anomalies</a:t>
            </a:r>
          </a:p>
        </p:txBody>
      </p:sp>
    </p:spTree>
    <p:extLst>
      <p:ext uri="{BB962C8B-B14F-4D97-AF65-F5344CB8AC3E}">
        <p14:creationId xmlns:p14="http://schemas.microsoft.com/office/powerpoint/2010/main" val="30336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Collective anomalies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collection of related data instances is anomalous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Requires a </a:t>
            </a:r>
            <a:r>
              <a:rPr lang="en-US" altLang="en-US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 among data instances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Sequential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Spatial data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Graph data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individual instances within a collective anomaly are not anomalous by themselves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F8676-6887-0A9B-A695-4D2BA98CB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366" y="4609707"/>
            <a:ext cx="6701631" cy="211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9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Applications of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007060"/>
            <a:ext cx="7586220" cy="4549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Network intrusion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Insurance / credit card fraud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Healthcare informatics / medical diagnostics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Industrial damage detection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Image processing / video surveillance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Novel topic detection in text mining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3806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ntrusion Detection Systems | Security in Networks | InformIT">
            <a:extLst>
              <a:ext uri="{FF2B5EF4-FFF2-40B4-BE49-F238E27FC236}">
                <a16:creationId xmlns:a16="http://schemas.microsoft.com/office/drawing/2014/main" id="{94DCF9B1-241C-A17E-BE62-0F9E37CA8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972" y="813792"/>
            <a:ext cx="4181728" cy="31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Network intrusion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7" y="869007"/>
            <a:ext cx="7572154" cy="5801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Intrusion Detection</a:t>
            </a:r>
          </a:p>
          <a:p>
            <a:pPr marL="914400" lvl="1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Monitor events occurring in a computer system or network and analyze them for intrusions</a:t>
            </a:r>
          </a:p>
          <a:p>
            <a:pPr marL="914400" lvl="1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Intrusions defined as attempts to bypass the security mechanisms of a computer or network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pPr marL="914400" lvl="1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Traditional intrusion detection systems are based on signatures of known attacks and cannot detect emerging cyber threats</a:t>
            </a:r>
          </a:p>
          <a:p>
            <a:pPr marL="914400" lvl="1" indent="-457200">
              <a:spcBef>
                <a:spcPts val="10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Substantial latency in deployment of newly created signatures across the computer system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Anomaly detection can alleviate these limitations</a:t>
            </a:r>
          </a:p>
        </p:txBody>
      </p:sp>
    </p:spTree>
    <p:extLst>
      <p:ext uri="{BB962C8B-B14F-4D97-AF65-F5344CB8AC3E}">
        <p14:creationId xmlns:p14="http://schemas.microsoft.com/office/powerpoint/2010/main" val="62922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raud Detection System (FDS) with AI Technology | Penta Security">
            <a:extLst>
              <a:ext uri="{FF2B5EF4-FFF2-40B4-BE49-F238E27FC236}">
                <a16:creationId xmlns:a16="http://schemas.microsoft.com/office/drawing/2014/main" id="{31E94961-6540-AF1A-B159-C74ADD8F9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75"/>
          <a:stretch/>
        </p:blipFill>
        <p:spPr bwMode="auto">
          <a:xfrm>
            <a:off x="6570188" y="4084169"/>
            <a:ext cx="5489294" cy="2561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Credit card fraud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953848"/>
            <a:ext cx="11020647" cy="5973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Fraud Detection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Detection of criminal activities occurring in commercial organizations.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Malicious users might be: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Employees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Actual customers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Someone posing as a customer (identity theft)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Types of fraud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Credit card fraud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Insurance claim fraud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Mobile / cell phone fraud</a:t>
            </a:r>
          </a:p>
          <a:p>
            <a:pPr marL="914400" lvl="1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Insider trading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Challenges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Fast and accurate real-time detection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Misclassification cost is very high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D06ADA-051E-D119-8A36-161A46C46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473" y="1932092"/>
            <a:ext cx="3514725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0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14DC8C73-C67A-FCD0-906C-46E522D91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4631030"/>
            <a:ext cx="3522876" cy="21283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6834A3-F227-318E-EB06-285944F4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963" y="2633440"/>
            <a:ext cx="5059879" cy="1591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788580"/>
            <a:ext cx="10960487" cy="3326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What is a Network?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Network = Graph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Informally a graph is a set of nodes joined by a set of lines or arrows.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NZ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Real-World Networks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B657859-C166-74E1-2EC4-370FA359CE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46" y="4631030"/>
            <a:ext cx="3033270" cy="2090445"/>
          </a:xfrm>
          <a:prstGeom prst="rect">
            <a:avLst/>
          </a:prstGeom>
        </p:spPr>
      </p:pic>
      <p:pic>
        <p:nvPicPr>
          <p:cNvPr id="1026" name="Picture 2" descr="Social Graph of @caseorganic (Facebook) (with top 100 conn… | Flickr">
            <a:extLst>
              <a:ext uri="{FF2B5EF4-FFF2-40B4-BE49-F238E27FC236}">
                <a16:creationId xmlns:a16="http://schemas.microsoft.com/office/drawing/2014/main" id="{678975A1-EFC7-50FA-27C5-37EDC67C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4023" y="4114800"/>
            <a:ext cx="3033269" cy="269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4325C8-9536-5DD7-60F0-D4FB245E8B6D}"/>
              </a:ext>
            </a:extLst>
          </p:cNvPr>
          <p:cNvSpPr txBox="1"/>
          <p:nvPr/>
        </p:nvSpPr>
        <p:spPr>
          <a:xfrm>
            <a:off x="3580143" y="4622388"/>
            <a:ext cx="14664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SzPct val="100000"/>
              <a:buFont typeface="Arial" panose="020B0604020202020204" pitchFamily="34" charset="0"/>
              <a:buChar char="•"/>
            </a:pP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Social networks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1143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Healthcare diagnosis informatics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7" y="953848"/>
            <a:ext cx="7325406" cy="4870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Detect anomalous patient records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Indicate disease outbreaks, instrumentation errors, etc.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Key challenges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Only normal labels available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Misclassification cost is very high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can be complex: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spatio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-temporal</a:t>
            </a:r>
          </a:p>
        </p:txBody>
      </p:sp>
      <p:pic>
        <p:nvPicPr>
          <p:cNvPr id="12290" name="Picture 2" descr="Health Informatics Diagram">
            <a:extLst>
              <a:ext uri="{FF2B5EF4-FFF2-40B4-BE49-F238E27FC236}">
                <a16:creationId xmlns:a16="http://schemas.microsoft.com/office/drawing/2014/main" id="{F7846C51-0DAB-38D2-A77E-C945A2513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52" y="1203767"/>
            <a:ext cx="4068848" cy="492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Biomedical *">
            <a:extLst>
              <a:ext uri="{FF2B5EF4-FFF2-40B4-BE49-F238E27FC236}">
                <a16:creationId xmlns:a16="http://schemas.microsoft.com/office/drawing/2014/main" id="{141191A4-237A-3D9A-1A38-834F9B3BA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687" y="526383"/>
            <a:ext cx="1597026" cy="1332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21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Industrial damage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981960"/>
            <a:ext cx="11020647" cy="4975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Detect faults and failures in complex industrial systems, structural damages, intrusions in electronic security systems, suspicious events in video surveillance, abnormal energy consumption, etc.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Example: aircraft safety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anomalous aircraft (engine) / fleet usage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anomalies in engine combustion data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total aircraft health and usage management</a:t>
            </a:r>
          </a:p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Key challenges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is extremely large, noisy, and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unlabelled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Most of applications exhibit temporal behavior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Detected anomalous events typically require immediate intervention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C2DBF2-8087-9C1D-A9D0-99D96FC9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127" y="3321892"/>
            <a:ext cx="4049502" cy="16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TLAB PROJECTS: Lung Cancer Detection Using Image Processing Matlab  Project Code">
            <a:extLst>
              <a:ext uri="{FF2B5EF4-FFF2-40B4-BE49-F238E27FC236}">
                <a16:creationId xmlns:a16="http://schemas.microsoft.com/office/drawing/2014/main" id="{EBD76D28-3CE0-2C73-0F12-B9811FA04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1" b="5778"/>
          <a:stretch/>
        </p:blipFill>
        <p:spPr bwMode="auto">
          <a:xfrm>
            <a:off x="6389227" y="4209769"/>
            <a:ext cx="5619412" cy="2511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Image processing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5" y="1146799"/>
            <a:ext cx="7953155" cy="5037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Detecting outliers in a image monitored over time.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Detecting anomalous regions within an image.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Used in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mammography image analysis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video surveillance: e.g., traffic accident detection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satellite image analysis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Key Challenges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Detecting collective anomalies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Data sets are very large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5C98B85-3235-6E1F-7007-1064B5914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276" y="1788333"/>
            <a:ext cx="3237278" cy="179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30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Output of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5" y="1298777"/>
            <a:ext cx="11020647" cy="493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Label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Each test instance is given a normal or anomaly label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Typical output of classification-based approaches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Score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Each test instance is assigned an anomaly score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allows outputs to be ranked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requires an additional threshold parameter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5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Variants of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525150"/>
            <a:ext cx="11020647" cy="4031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Given a dataset D, find all the data points x </a:t>
            </a:r>
            <a:r>
              <a:rPr lang="en-US" sz="2800" i="0" u="none" strike="noStrike" baseline="0" dirty="0">
                <a:latin typeface="Symbol" panose="05050102010706020507" pitchFamily="18" charset="2"/>
              </a:rPr>
              <a:t>Î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 with 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anomaly scores greater than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some threshold t.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Given a dataset D, find all the data points x </a:t>
            </a:r>
            <a:r>
              <a:rPr lang="en-US" sz="2800" i="0" u="none" strike="noStrike" baseline="0" dirty="0">
                <a:latin typeface="Symbol" panose="05050102010706020507" pitchFamily="18" charset="2"/>
              </a:rPr>
              <a:t>Î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D having the 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top-n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largest anomaly scores.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Given a dataset D, containing mostly normal data points, and a test point x, 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 the anomaly score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of x with respect to D.</a:t>
            </a:r>
          </a:p>
        </p:txBody>
      </p:sp>
    </p:spTree>
    <p:extLst>
      <p:ext uri="{BB962C8B-B14F-4D97-AF65-F5344CB8AC3E}">
        <p14:creationId xmlns:p14="http://schemas.microsoft.com/office/powerpoint/2010/main" val="21790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1" y="-26786"/>
            <a:ext cx="117766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labels for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869007"/>
            <a:ext cx="11020647" cy="5792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5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Supervised anomaly detection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Labels available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both normal data and anomalies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Similar to classification with high class imbalance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augmentation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solution: SMOTE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(Synthetic Minority Oversampling </a:t>
            </a: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TEchnique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 is an oversampling technique where the synthetic samples are generated for the minority class.</a:t>
            </a: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Semi-supervised anomaly detection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Labels available </a:t>
            </a: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 for normal data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</a:t>
            </a:r>
            <a:r>
              <a:rPr lang="zh-CN" alt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 solution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 only learning normal pattern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Unsupervised anomaly detection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labels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assumed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Based on the assumption that anomalies are very rare compared to normal data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338" name="Picture 2" descr="Illustration of the SMOTE oversampling approach. | Download Scientific  Diagram">
            <a:extLst>
              <a:ext uri="{FF2B5EF4-FFF2-40B4-BE49-F238E27FC236}">
                <a16:creationId xmlns:a16="http://schemas.microsoft.com/office/drawing/2014/main" id="{DB83314B-7CD7-0321-039D-AC579E62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064" y="400671"/>
            <a:ext cx="4649004" cy="2111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Semi-supervised anomaly detection algorithms: A comparative summary and  future research directions - ScienceDirect">
            <a:extLst>
              <a:ext uri="{FF2B5EF4-FFF2-40B4-BE49-F238E27FC236}">
                <a16:creationId xmlns:a16="http://schemas.microsoft.com/office/drawing/2014/main" id="{F8E5AB18-E9A3-54E7-079F-BF22AFA23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87"/>
          <a:stretch/>
        </p:blipFill>
        <p:spPr bwMode="auto">
          <a:xfrm>
            <a:off x="8468208" y="3356919"/>
            <a:ext cx="3066346" cy="232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67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50000"/>
              </a:lnSpc>
              <a:spcBef>
                <a:spcPts val="500"/>
              </a:spcBef>
            </a:pPr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Unsupervised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203439"/>
            <a:ext cx="11269718" cy="5250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No labels available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Based on assumption that anomalies are very rare compared to “normal” data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General steps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- Build a profile of “normal” behavior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summary statistics for overall population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model of multivariate data distribution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- Use the “normal” profile to detect anomalies</a:t>
            </a:r>
          </a:p>
          <a:p>
            <a:pPr marL="914400" lvl="1" indent="-457200"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anomalies are observations whose characteristics differ significantly from the normal profile</a:t>
            </a:r>
          </a:p>
        </p:txBody>
      </p:sp>
    </p:spTree>
    <p:extLst>
      <p:ext uri="{BB962C8B-B14F-4D97-AF65-F5344CB8AC3E}">
        <p14:creationId xmlns:p14="http://schemas.microsoft.com/office/powerpoint/2010/main" val="1079292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Techniques for unsupervised anomaly detection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298777"/>
            <a:ext cx="11269718" cy="49345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Statistical: based on univariate or multivariate Gaussian distribution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Parameters of model (e.g., mean, variance)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Confidence limit (related to number of expected outliers)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500"/>
              </a:spcBef>
            </a:pP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282212-4EF9-9FD1-F8FC-F054CCD39095}"/>
              </a:ext>
            </a:extLst>
          </p:cNvPr>
          <p:cNvGrpSpPr/>
          <p:nvPr/>
        </p:nvGrpSpPr>
        <p:grpSpPr>
          <a:xfrm>
            <a:off x="6096000" y="3844750"/>
            <a:ext cx="4279084" cy="2298771"/>
            <a:chOff x="6167769" y="2027471"/>
            <a:chExt cx="4279084" cy="2298771"/>
          </a:xfrm>
        </p:grpSpPr>
        <p:pic>
          <p:nvPicPr>
            <p:cNvPr id="4" name="图片 7">
              <a:extLst>
                <a:ext uri="{FF2B5EF4-FFF2-40B4-BE49-F238E27FC236}">
                  <a16:creationId xmlns:a16="http://schemas.microsoft.com/office/drawing/2014/main" id="{587457BA-E0E2-DD59-980F-1DF711908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7769" y="2027471"/>
              <a:ext cx="4279084" cy="194831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FA0BF57-013E-E157-58B3-C0E63B11FA37}"/>
                </a:ext>
              </a:extLst>
            </p:cNvPr>
            <p:cNvSpPr txBox="1"/>
            <p:nvPr/>
          </p:nvSpPr>
          <p:spPr>
            <a:xfrm>
              <a:off x="7364011" y="3956910"/>
              <a:ext cx="228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Multivariate Gaussian</a:t>
              </a:r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78D1E47-2F37-2969-91DF-EBFBDF483CFB}"/>
              </a:ext>
            </a:extLst>
          </p:cNvPr>
          <p:cNvGrpSpPr/>
          <p:nvPr/>
        </p:nvGrpSpPr>
        <p:grpSpPr>
          <a:xfrm>
            <a:off x="1505627" y="3895083"/>
            <a:ext cx="3739801" cy="2433104"/>
            <a:chOff x="1596128" y="1944573"/>
            <a:chExt cx="3739801" cy="2433104"/>
          </a:xfrm>
        </p:grpSpPr>
        <p:pic>
          <p:nvPicPr>
            <p:cNvPr id="3" name="图片 3">
              <a:extLst>
                <a:ext uri="{FF2B5EF4-FFF2-40B4-BE49-F238E27FC236}">
                  <a16:creationId xmlns:a16="http://schemas.microsoft.com/office/drawing/2014/main" id="{A55E90AA-8B3D-B7C3-2025-54B0F04982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96128" y="1944573"/>
              <a:ext cx="3739801" cy="211410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016D08-8F68-558C-6192-C74C24BD19B2}"/>
                </a:ext>
              </a:extLst>
            </p:cNvPr>
            <p:cNvSpPr txBox="1"/>
            <p:nvPr/>
          </p:nvSpPr>
          <p:spPr>
            <a:xfrm>
              <a:off x="2446700" y="4008345"/>
              <a:ext cx="228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Univariate Gaussian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9816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2">
            <a:extLst>
              <a:ext uri="{FF2B5EF4-FFF2-40B4-BE49-F238E27FC236}">
                <a16:creationId xmlns:a16="http://schemas.microsoft.com/office/drawing/2014/main" id="{6646FFA6-BA07-AF09-C269-7EBC72C9B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527" y="3416413"/>
            <a:ext cx="2629032" cy="32226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Techniques for unsupervised anomaly detection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003408"/>
            <a:ext cx="11269718" cy="2435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Proximity/Distance-based: anomalous data are those that are </a:t>
            </a:r>
            <a:r>
              <a:rPr lang="en-US" sz="28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distant from most of other data 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Outlier score is distance to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kth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nearest neighbor.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Score sensitive to choice of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D7806CD7-D8F7-B642-8F7B-D7648C030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46" y="3443661"/>
            <a:ext cx="2717349" cy="3083733"/>
          </a:xfrm>
          <a:prstGeom prst="rect">
            <a:avLst/>
          </a:prstGeom>
        </p:spPr>
      </p:pic>
      <p:pic>
        <p:nvPicPr>
          <p:cNvPr id="13" name="图片 8">
            <a:extLst>
              <a:ext uri="{FF2B5EF4-FFF2-40B4-BE49-F238E27FC236}">
                <a16:creationId xmlns:a16="http://schemas.microsoft.com/office/drawing/2014/main" id="{87246BF0-DFF7-FBDA-20CD-05BC09E73B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623" y="3452704"/>
            <a:ext cx="2743200" cy="3227294"/>
          </a:xfrm>
          <a:prstGeom prst="rect">
            <a:avLst/>
          </a:prstGeom>
        </p:spPr>
      </p:pic>
      <p:pic>
        <p:nvPicPr>
          <p:cNvPr id="14" name="图片 10">
            <a:extLst>
              <a:ext uri="{FF2B5EF4-FFF2-40B4-BE49-F238E27FC236}">
                <a16:creationId xmlns:a16="http://schemas.microsoft.com/office/drawing/2014/main" id="{BBC34689-20E2-A30A-8492-D5C7AC6598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6444" y="3443661"/>
            <a:ext cx="2715466" cy="322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9">
            <a:extLst>
              <a:ext uri="{FF2B5EF4-FFF2-40B4-BE49-F238E27FC236}">
                <a16:creationId xmlns:a16="http://schemas.microsoft.com/office/drawing/2014/main" id="{33A9DEDF-9C42-B683-F3B7-5D6478330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60" y="3014179"/>
            <a:ext cx="4945304" cy="370729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Techniques for unsupervised anomaly detection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298777"/>
            <a:ext cx="11269718" cy="2989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Density-based: anomalous data are those that are in regions of low density and are relatively distant from other data.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Outlier score is </a:t>
            </a:r>
            <a:r>
              <a:rPr 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inverse of density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around object.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Scores usually based on proximities.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E.g., based on average distance to k nearest neighbors.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96AA08-C0BD-30A4-7907-F021669FE8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60" y="4661569"/>
            <a:ext cx="6134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084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More real-world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445589" y="1287489"/>
            <a:ext cx="3647873" cy="5457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Friendship network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4" descr="school">
            <a:extLst>
              <a:ext uri="{FF2B5EF4-FFF2-40B4-BE49-F238E27FC236}">
                <a16:creationId xmlns:a16="http://schemas.microsoft.com/office/drawing/2014/main" id="{310800A3-6C8B-E3D9-FCD4-A650BC1E1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1776511"/>
            <a:ext cx="3286365" cy="2452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93FD737-37D8-647F-C9DB-192B54A2643E}"/>
              </a:ext>
            </a:extLst>
          </p:cNvPr>
          <p:cNvSpPr txBox="1"/>
          <p:nvPr/>
        </p:nvSpPr>
        <p:spPr>
          <a:xfrm>
            <a:off x="5994991" y="1298777"/>
            <a:ext cx="5539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Scientific collaboration network</a:t>
            </a:r>
          </a:p>
        </p:txBody>
      </p:sp>
      <p:pic>
        <p:nvPicPr>
          <p:cNvPr id="11" name="Picture 2" descr="collaboration">
            <a:extLst>
              <a:ext uri="{FF2B5EF4-FFF2-40B4-BE49-F238E27FC236}">
                <a16:creationId xmlns:a16="http://schemas.microsoft.com/office/drawing/2014/main" id="{9ECD433F-5F88-7CF1-C1BE-997765ED6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225" y="2193630"/>
            <a:ext cx="2768008" cy="30217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PE01561_">
            <a:extLst>
              <a:ext uri="{FF2B5EF4-FFF2-40B4-BE49-F238E27FC236}">
                <a16:creationId xmlns:a16="http://schemas.microsoft.com/office/drawing/2014/main" id="{A794A418-7A09-91DA-7A52-9232A7EB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607" y="2469643"/>
            <a:ext cx="1720078" cy="114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8E553911-3A9E-B507-202A-2187B37E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010" y="3611285"/>
            <a:ext cx="6088171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Protein-protein interaction networks</a:t>
            </a:r>
          </a:p>
        </p:txBody>
      </p:sp>
      <p:pic>
        <p:nvPicPr>
          <p:cNvPr id="15" name="Picture 4" descr="PIN lethality">
            <a:extLst>
              <a:ext uri="{FF2B5EF4-FFF2-40B4-BE49-F238E27FC236}">
                <a16:creationId xmlns:a16="http://schemas.microsoft.com/office/drawing/2014/main" id="{482DF12F-FC4C-E772-AACB-4AEEDC9FD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078" y="4513481"/>
            <a:ext cx="2981402" cy="2314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767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Techniques for unsupervised anomaly detection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894269"/>
            <a:ext cx="11269718" cy="2445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Clustering-based: </a:t>
            </a:r>
            <a:r>
              <a:rPr lang="en-US" sz="24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outliers are objects that </a:t>
            </a:r>
            <a:r>
              <a:rPr lang="en-US" sz="240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not belong strongly to any cluster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 </a:t>
            </a:r>
            <a:r>
              <a:rPr lang="en-US" sz="200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degree</a:t>
            </a:r>
            <a:r>
              <a:rPr lang="zh-CN" altLang="en-US" sz="200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u="none" strike="noStrike" baseline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which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 or relative distance to cluster centers</a:t>
            </a:r>
            <a:r>
              <a:rPr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belongs to any cluster (e.g. through k-means).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Eliminate object(s) to improve objective function.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Discard small clusters far from other clusters.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Sensitive to number of clusters chosen.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498E4DC-231A-FFA0-95B6-280471E80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427" y="3815892"/>
            <a:ext cx="3292365" cy="2470429"/>
          </a:xfrm>
          <a:prstGeom prst="rect">
            <a:avLst/>
          </a:prstGeom>
        </p:spPr>
      </p:pic>
      <p:pic>
        <p:nvPicPr>
          <p:cNvPr id="9" name="图片 11">
            <a:extLst>
              <a:ext uri="{FF2B5EF4-FFF2-40B4-BE49-F238E27FC236}">
                <a16:creationId xmlns:a16="http://schemas.microsoft.com/office/drawing/2014/main" id="{22B83484-5AD5-7B31-7ED0-89BD7D692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500" y="3815892"/>
            <a:ext cx="3195770" cy="2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16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5. Real-world issues in anomaly detection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27EC9F-092A-F709-E696-A185B12E22F7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869007"/>
            <a:ext cx="11020647" cy="46878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7214B0-99BA-1191-5565-4CD7F486B0D1}"/>
              </a:ext>
            </a:extLst>
          </p:cNvPr>
          <p:cNvSpPr txBox="1"/>
          <p:nvPr/>
        </p:nvSpPr>
        <p:spPr>
          <a:xfrm>
            <a:off x="657446" y="1021576"/>
            <a:ext cx="11269718" cy="4574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Data often streaming, not static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Credit card transactions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Anomalies can be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bursty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Network intrusions</a:t>
            </a: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How to employ contextual or structure information?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Contexts: time, location, other situational information </a:t>
            </a:r>
          </a:p>
          <a:p>
            <a:pPr marL="914400" lvl="1" indent="-457200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Graph/Networks and other correlation of data</a:t>
            </a:r>
          </a:p>
        </p:txBody>
      </p:sp>
    </p:spTree>
    <p:extLst>
      <p:ext uri="{BB962C8B-B14F-4D97-AF65-F5344CB8AC3E}">
        <p14:creationId xmlns:p14="http://schemas.microsoft.com/office/powerpoint/2010/main" val="423731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0F51360-9914-41B6-B224-5493085BD686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ogo of City University of Hong Kong .svg">
            <a:extLst>
              <a:ext uri="{FF2B5EF4-FFF2-40B4-BE49-F238E27FC236}">
                <a16:creationId xmlns:a16="http://schemas.microsoft.com/office/drawing/2014/main" id="{B7A097E9-F579-431B-97B3-E87E1E77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D1BF3-56FD-48E0-8983-C1531BD720F6}"/>
              </a:ext>
            </a:extLst>
          </p:cNvPr>
          <p:cNvSpPr/>
          <p:nvPr/>
        </p:nvSpPr>
        <p:spPr>
          <a:xfrm>
            <a:off x="2236714" y="2967335"/>
            <a:ext cx="771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AA293-C290-4B2F-9255-07991B1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B52-2B77-B64D-9C10-A9A016A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24" y="1590316"/>
            <a:ext cx="11166552" cy="336275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66700" indent="266700" algn="l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b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 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https://www.coursera.org/learn/social-network-analysis/home/week/</a:t>
            </a: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2. 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  <a:hlinkClick r:id="rId2"/>
              </a:rPr>
              <a:t>https://www.coursera.org/learn/python-social-network-analysis</a:t>
            </a: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3. Some slides taken or adapted from: “Anomaly Detection: A Tutorial”</a:t>
            </a: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ArindamBanerjee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Varun 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Chandola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, Vipin Kumar, Jaideep Srivastava, University of Minnesota Aleksandar Lazarevic, United Technology Research Center</a:t>
            </a: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4.http://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courses.washington.edu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/css581/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lecture_slides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/18_anomaly_detection.pdf</a:t>
            </a: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b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5. https://courses-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archive.maths.ox.ac.uk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/node/</a:t>
            </a:r>
            <a:r>
              <a:rPr lang="en-US" sz="2800" kern="100" dirty="0" err="1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view_material</a:t>
            </a:r>
            <a:r>
              <a:rPr lang="en-US" sz="28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/53485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9632-DC99-7749-8C78-6B3778F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77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graph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39051"/>
            <a:ext cx="10960487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Graph theory is a branch of discrete mathematics concerned with proving theorems and developing algorithms for arbitrary graphs (e.g. random graphs, lattices, hierarchies).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Graph theory and network science</a:t>
            </a: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B825CB-FEC6-FAF2-1FD4-81DEAA9E1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2692" y="3923004"/>
            <a:ext cx="4629994" cy="293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Social network analysis – graph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39D5C8E-1B0D-7FB1-78F8-7EF7405C4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46" y="1086147"/>
            <a:ext cx="9448799" cy="5131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>
              <a:spcBef>
                <a:spcPct val="20000"/>
              </a:spcBef>
              <a:buSzPct val="60000"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What makes a problem graph-like?</a:t>
            </a:r>
            <a:endParaRPr lang="en-AU" sz="2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 eaLnBrk="1" hangingPunct="1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There are two components to a graph</a:t>
            </a:r>
          </a:p>
          <a:p>
            <a:pPr marL="857250" lvl="1" indent="-457200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Nodes and edges</a:t>
            </a:r>
          </a:p>
          <a:p>
            <a:pPr marL="457200" indent="-457200" eaLnBrk="1" hangingPunct="1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In graph-like problems, these components have natural correspondences to problem elements</a:t>
            </a:r>
          </a:p>
          <a:p>
            <a:pPr marL="857250" lvl="1" indent="-457200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Entities are nodes and interactions between entities are edges </a:t>
            </a:r>
          </a:p>
          <a:p>
            <a:pPr marL="457200" indent="-457200" eaLnBrk="1" hangingPunct="1">
              <a:spcBef>
                <a:spcPct val="20000"/>
              </a:spcBef>
              <a:buSzPct val="60000"/>
              <a:buFont typeface="Arial" panose="020B0604020202020204" pitchFamily="34" charset="0"/>
              <a:buChar char="•"/>
            </a:pPr>
            <a:r>
              <a:rPr lang="en-AU" sz="2800" dirty="0">
                <a:latin typeface="Calibri" panose="020F0502020204030204" pitchFamily="34" charset="0"/>
                <a:cs typeface="Calibri" panose="020F0502020204030204" pitchFamily="34" charset="0"/>
              </a:rPr>
              <a:t>Most complex systems are graph-like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633E73-10F9-D3BF-69ED-F6029793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57800"/>
            <a:ext cx="6112398" cy="1663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D014F-638A-0A57-2DD4-4AC2D225F44D}"/>
              </a:ext>
            </a:extLst>
          </p:cNvPr>
          <p:cNvSpPr txBox="1"/>
          <p:nvPr/>
        </p:nvSpPr>
        <p:spPr>
          <a:xfrm>
            <a:off x="6112398" y="5316392"/>
            <a:ext cx="60998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Map of Konigsberg in </a:t>
            </a:r>
            <a:r>
              <a:rPr lang="en-HK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Euler’s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 time showing the actual layout of the </a:t>
            </a:r>
            <a:r>
              <a:rPr lang="en-HK" sz="16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seven bridges</a:t>
            </a:r>
            <a:r>
              <a:rPr lang="en-HK" sz="1600" dirty="0">
                <a:latin typeface="Calibri" panose="020F0502020204030204" pitchFamily="34" charset="0"/>
                <a:cs typeface="Calibri" panose="020F0502020204030204" pitchFamily="34" charset="0"/>
              </a:rPr>
              <a:t>, highlighting the river Pregel and the bridges. Graphs can be used to remove unnecessary (geographical) details, in order to highlight the connectivity patterns between different areas. Taken from Wikipedia.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12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Graph theory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90598"/>
            <a:ext cx="8093015" cy="355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 is an ordered triple G:=(V, 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 V is a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 of nodes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points, or vertices.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• E is a set, whose elements are known as </a:t>
            </a:r>
            <a:r>
              <a:rPr lang="en-US" altLang="en-US" sz="24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edges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arcs, or lines.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Node (Vertex)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Basic Element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Drawn as a node or a dot.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Vertex set of G is usually denoted by V(G), or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Edge (Arc, link)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A set of two elements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Drawn as a line connecting two vertices, called end vertices, or endpoints.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• The edge set of G is usually denoted by E(G), or E.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40A460-59FB-14BA-2B18-A2C2E16AA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080" y="696762"/>
            <a:ext cx="3568700" cy="3263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8A7B4F-5741-0D23-2A55-DB54136A2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2480" y="4537917"/>
            <a:ext cx="32893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4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33657E-8159-0061-CEFF-619EDF7193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30"/>
          <a:stretch/>
        </p:blipFill>
        <p:spPr>
          <a:xfrm>
            <a:off x="4541677" y="3197817"/>
            <a:ext cx="4271852" cy="16370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Undirected, directed, weighted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2F513E2C-B925-EA4F-CF9F-80FC8F59EAC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55054"/>
            <a:ext cx="11410507" cy="61225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ndirected Network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 an undirected graph or network, the edges are reciprocal—so if A is connected to B, B is by definition connected to A.</a:t>
            </a: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Directed Network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Edges have directions: an edge is an ordered pair of nodes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Weighted Network</a:t>
            </a:r>
          </a:p>
          <a:p>
            <a:pPr marL="0" indent="0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Weighted network is a graph for which each edge has an associated weight, usually given by a weight function w: E-&gt;R.</a:t>
            </a:r>
          </a:p>
          <a:p>
            <a:pPr marL="457200" lvl="1" indent="0">
              <a:lnSpc>
                <a:spcPct val="100000"/>
              </a:lnSpc>
              <a:buFont typeface="Wingdings" panose="05000000000000000000" pitchFamily="2" charset="2"/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2591A1-6E77-5F45-FB4D-0F702EE36F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757"/>
          <a:stretch/>
        </p:blipFill>
        <p:spPr>
          <a:xfrm>
            <a:off x="6912694" y="5294022"/>
            <a:ext cx="5014470" cy="154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03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987" y="-26786"/>
            <a:ext cx="1146417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Examples of undirected, directed, weighted networks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2">
            <a:extLst>
              <a:ext uri="{FF2B5EF4-FFF2-40B4-BE49-F238E27FC236}">
                <a16:creationId xmlns:a16="http://schemas.microsoft.com/office/drawing/2014/main" id="{8E5BC2F0-0314-4D39-B88B-A3F2FA9C8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667" y="5112664"/>
            <a:ext cx="8307497" cy="126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ts val="5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Q1: </a:t>
            </a:r>
            <a:r>
              <a:rPr lang="en-NZ" altLang="en-US" sz="2800" b="0" dirty="0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whom do you work?</a:t>
            </a:r>
          </a:p>
          <a:p>
            <a:pPr eaLnBrk="1" hangingPunct="1">
              <a:spcBef>
                <a:spcPts val="5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Q2: </a:t>
            </a:r>
            <a:r>
              <a:rPr lang="en-NZ" altLang="en-US" sz="2800" b="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 whom do you have a drink?</a:t>
            </a: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				= multiplexity of relationships</a:t>
            </a:r>
            <a:endParaRPr lang="en-GB" altLang="en-US" sz="28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Rectangle 3">
            <a:extLst>
              <a:ext uri="{FF2B5EF4-FFF2-40B4-BE49-F238E27FC236}">
                <a16:creationId xmlns:a16="http://schemas.microsoft.com/office/drawing/2014/main" id="{5D8F8990-032F-5F70-434A-8FE8287B1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1684" y="3701772"/>
            <a:ext cx="8078787" cy="1410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8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How often? </a:t>
            </a:r>
            <a:r>
              <a:rPr lang="en-NZ" altLang="en-US" sz="2800" b="0" dirty="0" err="1">
                <a:latin typeface="Calibri" panose="020F0502020204030204" pitchFamily="34" charset="0"/>
                <a:cs typeface="Calibri" panose="020F0502020204030204" pitchFamily="34" charset="0"/>
              </a:rPr>
              <a:t>Eg</a:t>
            </a: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 never, monthly, weekly, daily?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				= strength of relationships</a:t>
            </a:r>
          </a:p>
        </p:txBody>
      </p:sp>
      <p:sp>
        <p:nvSpPr>
          <p:cNvPr id="87" name="Rectangle 5">
            <a:extLst>
              <a:ext uri="{FF2B5EF4-FFF2-40B4-BE49-F238E27FC236}">
                <a16:creationId xmlns:a16="http://schemas.microsoft.com/office/drawing/2014/main" id="{EA607187-C4A2-8517-69CE-E7E66C6676CD}"/>
              </a:ext>
            </a:extLst>
          </p:cNvPr>
          <p:cNvSpPr txBox="1">
            <a:spLocks noChangeArrowheads="1"/>
          </p:cNvSpPr>
          <p:nvPr/>
        </p:nvSpPr>
        <p:spPr>
          <a:xfrm>
            <a:off x="1091684" y="804154"/>
            <a:ext cx="8388350" cy="1008062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  <a:buFont typeface="Wingdings" panose="05000000000000000000" pitchFamily="2" charset="2"/>
              <a:buNone/>
            </a:pPr>
            <a:r>
              <a:rPr lang="en-NZ" altLang="en-US" sz="11200" dirty="0">
                <a:latin typeface="Calibri" panose="020F0502020204030204" pitchFamily="34" charset="0"/>
                <a:cs typeface="Calibri" panose="020F0502020204030204" pitchFamily="34" charset="0"/>
              </a:rPr>
              <a:t>With whom do you work?</a:t>
            </a:r>
          </a:p>
          <a:p>
            <a:pPr>
              <a:lnSpc>
                <a:spcPct val="170000"/>
              </a:lnSpc>
              <a:spcBef>
                <a:spcPct val="30000"/>
              </a:spcBef>
              <a:buFont typeface="Wingdings" panose="05000000000000000000" pitchFamily="2" charset="2"/>
              <a:buNone/>
            </a:pPr>
            <a:r>
              <a:rPr lang="en-NZ" altLang="en-US" sz="11200" dirty="0">
                <a:latin typeface="Calibri" panose="020F0502020204030204" pitchFamily="34" charset="0"/>
                <a:cs typeface="Calibri" panose="020F0502020204030204" pitchFamily="34" charset="0"/>
              </a:rPr>
              <a:t>				= undirected relationship</a:t>
            </a:r>
          </a:p>
          <a:p>
            <a:pPr>
              <a:lnSpc>
                <a:spcPct val="170000"/>
              </a:lnSpc>
              <a:buFont typeface="Wingdings" panose="05000000000000000000" pitchFamily="2" charset="2"/>
              <a:buNone/>
            </a:pPr>
            <a:endParaRPr lang="en-NZ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70000"/>
              </a:lnSpc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NZ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		 </a:t>
            </a:r>
          </a:p>
        </p:txBody>
      </p:sp>
      <p:sp>
        <p:nvSpPr>
          <p:cNvPr id="89" name="Rectangle 19">
            <a:extLst>
              <a:ext uri="{FF2B5EF4-FFF2-40B4-BE49-F238E27FC236}">
                <a16:creationId xmlns:a16="http://schemas.microsoft.com/office/drawing/2014/main" id="{DACCB51E-7BEB-E3DE-868E-8BBD1D5D7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9554" y="2255560"/>
            <a:ext cx="8388350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3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Who do you ask for help/Who do you give advice?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>
                <a:schemeClr val="tx1"/>
              </a:buClr>
              <a:buSzPct val="75000"/>
              <a:buFont typeface="Wingdings" panose="05000000000000000000" pitchFamily="2" charset="2"/>
              <a:buNone/>
            </a:pPr>
            <a:r>
              <a:rPr lang="en-NZ" altLang="en-US" sz="2800" b="0" dirty="0">
                <a:latin typeface="Calibri" panose="020F0502020204030204" pitchFamily="34" charset="0"/>
                <a:cs typeface="Calibri" panose="020F0502020204030204" pitchFamily="34" charset="0"/>
              </a:rPr>
              <a:t>				= directed relationship</a:t>
            </a: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F37E0031-F42B-1789-A766-9508855E5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195" y="1713406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>
                <a:latin typeface="Arial" panose="020B0604020202020204" pitchFamily="34" charset="0"/>
              </a:rPr>
              <a:t>A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91" name="Oval 7">
            <a:extLst>
              <a:ext uri="{FF2B5EF4-FFF2-40B4-BE49-F238E27FC236}">
                <a16:creationId xmlns:a16="http://schemas.microsoft.com/office/drawing/2014/main" id="{8D8F7E7D-2FE8-E563-6237-008B07DDF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420" y="1713406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 dirty="0">
                <a:latin typeface="Arial" panose="020B0604020202020204" pitchFamily="34" charset="0"/>
              </a:rPr>
              <a:t>B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92" name="Line 8">
            <a:extLst>
              <a:ext uri="{FF2B5EF4-FFF2-40B4-BE49-F238E27FC236}">
                <a16:creationId xmlns:a16="http://schemas.microsoft.com/office/drawing/2014/main" id="{C2BF2616-06DE-856B-B1D4-F63C106F0DF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6995" y="1954706"/>
            <a:ext cx="1368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" name="Oval 9">
            <a:extLst>
              <a:ext uri="{FF2B5EF4-FFF2-40B4-BE49-F238E27FC236}">
                <a16:creationId xmlns:a16="http://schemas.microsoft.com/office/drawing/2014/main" id="{0BEA694A-EA4F-97DF-960C-9431D02205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800" y="3243391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 dirty="0">
                <a:latin typeface="Arial" panose="020B0604020202020204" pitchFamily="34" charset="0"/>
              </a:rPr>
              <a:t>A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94" name="Oval 10">
            <a:extLst>
              <a:ext uri="{FF2B5EF4-FFF2-40B4-BE49-F238E27FC236}">
                <a16:creationId xmlns:a16="http://schemas.microsoft.com/office/drawing/2014/main" id="{FE30ACD9-EE6F-2277-5146-5BE491048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2025" y="3243391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 dirty="0">
                <a:latin typeface="Arial" panose="020B0604020202020204" pitchFamily="34" charset="0"/>
              </a:rPr>
              <a:t>B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95" name="Line 11">
            <a:extLst>
              <a:ext uri="{FF2B5EF4-FFF2-40B4-BE49-F238E27FC236}">
                <a16:creationId xmlns:a16="http://schemas.microsoft.com/office/drawing/2014/main" id="{23367846-A3B2-09D8-6C46-0A5620FEA1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93600" y="3459291"/>
            <a:ext cx="13684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6" name="Oval 12">
            <a:extLst>
              <a:ext uri="{FF2B5EF4-FFF2-40B4-BE49-F238E27FC236}">
                <a16:creationId xmlns:a16="http://schemas.microsoft.com/office/drawing/2014/main" id="{8D095C13-3A54-8E5F-A696-9F2C26FF2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5195" y="4559624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 dirty="0">
                <a:latin typeface="Arial" panose="020B0604020202020204" pitchFamily="34" charset="0"/>
              </a:rPr>
              <a:t>A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97" name="Oval 13">
            <a:extLst>
              <a:ext uri="{FF2B5EF4-FFF2-40B4-BE49-F238E27FC236}">
                <a16:creationId xmlns:a16="http://schemas.microsoft.com/office/drawing/2014/main" id="{296D5016-C0CD-3294-5333-1CE0FCD38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5420" y="4559624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>
                <a:latin typeface="Arial" panose="020B0604020202020204" pitchFamily="34" charset="0"/>
              </a:rPr>
              <a:t>B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98" name="Line 14">
            <a:extLst>
              <a:ext uri="{FF2B5EF4-FFF2-40B4-BE49-F238E27FC236}">
                <a16:creationId xmlns:a16="http://schemas.microsoft.com/office/drawing/2014/main" id="{571F83F1-10A0-CD19-0DFE-DAC323148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1756995" y="4775524"/>
            <a:ext cx="136842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9" name="Oval 15">
            <a:extLst>
              <a:ext uri="{FF2B5EF4-FFF2-40B4-BE49-F238E27FC236}">
                <a16:creationId xmlns:a16="http://schemas.microsoft.com/office/drawing/2014/main" id="{EE887A6C-37DB-70BF-0534-B1625E4633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863" y="6237430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>
                <a:latin typeface="Arial" panose="020B0604020202020204" pitchFamily="34" charset="0"/>
              </a:rPr>
              <a:t>A</a:t>
            </a:r>
            <a:endParaRPr lang="en-GB" altLang="en-US" sz="1600">
              <a:latin typeface="Arial" panose="020B0604020202020204" pitchFamily="34" charset="0"/>
            </a:endParaRPr>
          </a:p>
        </p:txBody>
      </p:sp>
      <p:sp>
        <p:nvSpPr>
          <p:cNvPr id="100" name="Oval 16">
            <a:extLst>
              <a:ext uri="{FF2B5EF4-FFF2-40B4-BE49-F238E27FC236}">
                <a16:creationId xmlns:a16="http://schemas.microsoft.com/office/drawing/2014/main" id="{DE48A554-649F-D30D-865C-76112DE0F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225" y="6237430"/>
            <a:ext cx="431800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NZ" altLang="en-US" sz="1600" dirty="0">
                <a:latin typeface="Arial" panose="020B0604020202020204" pitchFamily="34" charset="0"/>
              </a:rPr>
              <a:t>B</a:t>
            </a:r>
            <a:endParaRPr lang="en-GB" altLang="en-US" sz="1600" dirty="0">
              <a:latin typeface="Arial" panose="020B0604020202020204" pitchFamily="34" charset="0"/>
            </a:endParaRPr>
          </a:p>
        </p:txBody>
      </p:sp>
      <p:sp>
        <p:nvSpPr>
          <p:cNvPr id="101" name="Line 17">
            <a:extLst>
              <a:ext uri="{FF2B5EF4-FFF2-40B4-BE49-F238E27FC236}">
                <a16:creationId xmlns:a16="http://schemas.microsoft.com/office/drawing/2014/main" id="{64086682-046B-A6E8-31BE-39B21CC49851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4663" y="6377130"/>
            <a:ext cx="1368425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" name="Line 18">
            <a:extLst>
              <a:ext uri="{FF2B5EF4-FFF2-40B4-BE49-F238E27FC236}">
                <a16:creationId xmlns:a16="http://schemas.microsoft.com/office/drawing/2014/main" id="{FCFCA19F-7422-0793-4EAA-DC60D3576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6088" y="6554930"/>
            <a:ext cx="1368425" cy="0"/>
          </a:xfrm>
          <a:prstGeom prst="line">
            <a:avLst/>
          </a:prstGeom>
          <a:noFill/>
          <a:ln w="9525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57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11241</TotalTime>
  <Words>2473</Words>
  <Application>Microsoft Macintosh PowerPoint</Application>
  <PresentationFormat>Widescreen</PresentationFormat>
  <Paragraphs>370</Paragraphs>
  <Slides>43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等线</vt:lpstr>
      <vt:lpstr>等线 Light</vt:lpstr>
      <vt:lpstr>Arial</vt:lpstr>
      <vt:lpstr>Arial</vt:lpstr>
      <vt:lpstr>Calibri</vt:lpstr>
      <vt:lpstr>Symbol</vt:lpstr>
      <vt:lpstr>Wingdings</vt:lpstr>
      <vt:lpstr>Office Theme</vt:lpstr>
      <vt:lpstr>Lecture 8: Data Driven Applications (2) --  Social Network Analysis and Anomaly Detection</vt:lpstr>
      <vt:lpstr>Outline</vt:lpstr>
      <vt:lpstr>Networks</vt:lpstr>
      <vt:lpstr>More real-world networks</vt:lpstr>
      <vt:lpstr>Social network analysis – graph theory</vt:lpstr>
      <vt:lpstr>Social network analysis – graph</vt:lpstr>
      <vt:lpstr>Graph theory</vt:lpstr>
      <vt:lpstr>Undirected, directed, weighted networks</vt:lpstr>
      <vt:lpstr>Examples of undirected, directed, weighted networks</vt:lpstr>
      <vt:lpstr>In- and out-degrees</vt:lpstr>
      <vt:lpstr>Graph representation</vt:lpstr>
      <vt:lpstr>Social network analysis</vt:lpstr>
      <vt:lpstr>Sociograms</vt:lpstr>
      <vt:lpstr>Network embedding</vt:lpstr>
      <vt:lpstr>Social network analysis – distributions</vt:lpstr>
      <vt:lpstr>Social network analysis – centrality</vt:lpstr>
      <vt:lpstr>Social network analysis – Local cohesion</vt:lpstr>
      <vt:lpstr>Social network analysis – community detection</vt:lpstr>
      <vt:lpstr>Social network analysis – network propagation</vt:lpstr>
      <vt:lpstr>Challenges in social network analysis</vt:lpstr>
      <vt:lpstr>Anomaly detection overview</vt:lpstr>
      <vt:lpstr>Causes of Anomalies</vt:lpstr>
      <vt:lpstr>Structure of anomalies</vt:lpstr>
      <vt:lpstr>Point anomalies</vt:lpstr>
      <vt:lpstr>Contextual anomalies</vt:lpstr>
      <vt:lpstr>Collective anomalies</vt:lpstr>
      <vt:lpstr>Applications of anomaly detection</vt:lpstr>
      <vt:lpstr>Network intrusion detection</vt:lpstr>
      <vt:lpstr>Credit card fraud detection</vt:lpstr>
      <vt:lpstr>Healthcare diagnosis informatics</vt:lpstr>
      <vt:lpstr>Industrial damage detection</vt:lpstr>
      <vt:lpstr>Image processing </vt:lpstr>
      <vt:lpstr>Output of anomaly detection</vt:lpstr>
      <vt:lpstr>Variants of anomaly detection</vt:lpstr>
      <vt:lpstr>Data labels for anomaly detection</vt:lpstr>
      <vt:lpstr>Unsupervised anomaly detection</vt:lpstr>
      <vt:lpstr>Techniques for unsupervised anomaly detection (1)</vt:lpstr>
      <vt:lpstr>Techniques for unsupervised anomaly detection (2)</vt:lpstr>
      <vt:lpstr>Techniques for unsupervised anomaly detection (2)</vt:lpstr>
      <vt:lpstr>Techniques for unsupervised anomaly detection (2)</vt:lpstr>
      <vt:lpstr>5. Real-world issues in anomaly detection</vt:lpstr>
      <vt:lpstr>PowerPoint Presentation</vt:lpstr>
      <vt:lpstr>Appendix  1. https://www.coursera.org/learn/social-network-analysis/home/week/  2. https://www.coursera.org/learn/python-social-network-analysis  3. Some slides taken or adapted from: “Anomaly Detection: A Tutorial” ArindamBanerjee, Varun Chandola, Vipin Kumar, Jaideep Srivastava, University of Minnesota Aleksandar Lazarevic, United Technology Research Center  4.http://courses.washington.edu/css581/lecture_slides/18_anomaly_detection.pdf  5. https://courses-archive.maths.ox.ac.uk/node/view_material/53485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Shuqi</dc:creator>
  <cp:lastModifiedBy>Yifan 张祎凡</cp:lastModifiedBy>
  <cp:revision>998</cp:revision>
  <dcterms:created xsi:type="dcterms:W3CDTF">2021-10-14T03:39:06Z</dcterms:created>
  <dcterms:modified xsi:type="dcterms:W3CDTF">2025-03-18T05:42:43Z</dcterms:modified>
</cp:coreProperties>
</file>